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notesMasterIdLst>
    <p:notesMasterId r:id="rId21"/>
  </p:notesMasterIdLst>
  <p:sldIdLst>
    <p:sldId id="256" r:id="rId2"/>
    <p:sldId id="257" r:id="rId3"/>
    <p:sldId id="283" r:id="rId4"/>
    <p:sldId id="258" r:id="rId5"/>
    <p:sldId id="259" r:id="rId6"/>
    <p:sldId id="263" r:id="rId7"/>
    <p:sldId id="262" r:id="rId8"/>
    <p:sldId id="260" r:id="rId9"/>
    <p:sldId id="261" r:id="rId10"/>
    <p:sldId id="277" r:id="rId11"/>
    <p:sldId id="266" r:id="rId12"/>
    <p:sldId id="279" r:id="rId13"/>
    <p:sldId id="278" r:id="rId14"/>
    <p:sldId id="280" r:id="rId15"/>
    <p:sldId id="282" r:id="rId16"/>
    <p:sldId id="281" r:id="rId17"/>
    <p:sldId id="269" r:id="rId18"/>
    <p:sldId id="274" r:id="rId19"/>
    <p:sldId id="28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FF2CC"/>
    <a:srgbClr val="397462"/>
    <a:srgbClr val="94B6AB"/>
    <a:srgbClr val="F8CBAD"/>
    <a:srgbClr val="474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2" autoAdjust="0"/>
    <p:restoredTop sz="94660"/>
  </p:normalViewPr>
  <p:slideViewPr>
    <p:cSldViewPr snapToGrid="0">
      <p:cViewPr varScale="1">
        <p:scale>
          <a:sx n="58" d="100"/>
          <a:sy n="58" d="100"/>
        </p:scale>
        <p:origin x="9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13387-F92E-4C7C-8EE2-C97077FBBF82}" type="datetimeFigureOut">
              <a:rPr lang="ko-KR" altLang="en-US" smtClean="0"/>
              <a:t>2023-12-13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57150-3FAD-4CD1-8DA7-E3BF8A5D63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720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FFB5B0-63B3-C50B-BFA4-FF3893DE9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04EF18-EB6B-C6BA-2E76-1380DB264E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B57657-EFB6-A5E7-4267-204A390C3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C6655-0350-4D8B-A7BA-71669F061868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D3CAC-60FD-FF0D-F69F-638648C00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320359-8DDE-F879-C527-26E6DEB6B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36326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EE41D-BBF5-22D0-516E-C17B0E98C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5F1F2D-C2B8-B09F-E281-BFB985A12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5BF377-0B40-2D62-4E57-B73594505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E580E-5A97-438E-9823-59CD71A03CF9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0CD213-A49F-CE83-465E-BEA4EF623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960FD2-E0E0-F83D-9783-84D5DA896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9932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7311291-E6A4-F7A9-1536-D8BDA9503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207CE5-FE24-6AA5-A2DD-814E8E672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8E982-30AA-0D67-2423-3B9CCFEE0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D4C07-1072-45CB-9C4B-3D8E478C0B10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D5BF5-6BEC-8627-1217-6BAD320FE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0747E3-DD75-4664-A4EF-7766C193B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1362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2BA13-F17B-907B-4D1E-B8DB431DA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8D017B-5214-33A1-338F-09FAA5B08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7FB8D2-29E3-0BAA-7281-264B157AC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9289-6C2A-416F-857B-0331C71B7441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E04490-C7A0-8CB9-9E92-9F81458A1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B50C62-0D35-0896-9ADB-8F27B3CE9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88195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EAF8FB-B831-15F9-10DC-70A11B969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F87B3D-63D5-70DB-E6A4-D16BBB64C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E141C1-004C-1429-3D9F-B58D25381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D7FFD-5F7D-441B-A1A6-F0394B4036B9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719CCE-2ACA-AE5E-4F27-7ED5F9A97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BC689E-1CFD-6191-12CC-26E127876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971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C72227-ECD0-6F1A-3413-4219EB46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DBC719-CEFD-3F30-365E-1A46D0007C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833F5F-DE7C-318A-1575-E2C9D6826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8E6392-4939-B74E-CE45-4CAA5702E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4BBB-1344-4B4B-A055-5ABF986278E7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7916F5-241C-E2F7-99F4-86247C6D4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122008-D71E-8633-63E3-9A5F13C1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47189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D173B-969C-322E-40CB-117B4E5AA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8A547-A737-B31C-454B-3014A1B16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52A570-2F31-466A-8792-77144AE25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40D4C5-7205-DE6C-8A1A-41CB15A2B0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86E61F-C6EB-B9AE-864F-3CAEEFB89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091C291-0E47-90FC-F485-E4B1ECC96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8D998-12E3-4D19-A30F-839861408082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311E36-93D2-181E-9BEE-2C28323D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E0DA79-203A-EB77-AB92-BE1396A68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9897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EE0F42-768F-BFFC-5867-CE97E60EA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B264FF-02C6-54BC-7424-3F5CE689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4DE9D-D0DF-441D-9ADC-74C04D89A826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0EC9F0-6DBD-828B-B6EA-8C45CE6E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219440-6B67-3B36-AB0E-C1F38B17E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8745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242605D-D656-6464-170C-6B58905D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93B1-9B24-4CF4-AA6B-B2372DE294DF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C99CDD-D705-0E06-1D4E-ABDB1132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91F71F-889B-E125-28A2-3EEB82DA9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71991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884B8-A243-9548-C5E5-6314F3DC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50AC0-D765-D0AA-716B-53C723C7D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FD1E70-38D9-49E1-952D-31F2D45D1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41F51A-5299-9938-DDD2-C67830AA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8DD94-292B-460F-B491-E44F29D87F7F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DFDDE1-8F5B-CDA4-1C49-762FA749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397906-2F95-4C56-4DE2-BAD1BFC6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63449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9FAD39-CF91-E0C1-9972-D4B708F57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4946DE-F4C3-EC5A-5586-54119D5F47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6DEE08-A684-C142-8B67-8519F6020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CBBFBB-A1E8-37EF-A62A-BD7882A85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CE33-6ACD-4AEB-A313-ADD60599EA59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3DC9D7-92DA-74C6-46D4-4E70906B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BDB6FC-52E1-E8CA-F2B6-569E42A75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5469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37894E-C6ED-35A1-9D90-B0554E09D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32A2B3-01AE-88CA-F068-3645D9498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0105F5-5B7C-6E73-17D1-2A1AAE04D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8E780-DFE3-4B67-A1C9-57B93D367466}" type="datetime1">
              <a:rPr lang="en-US" altLang="ko-KR" smtClean="0"/>
              <a:t>12/13/2023</a:t>
            </a:fld>
            <a:endParaRPr lang="en-US" sz="100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E475A-DA14-227D-E638-6CA8081B3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E1855A-4DE6-B929-23DC-16FBE3CEB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732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aproject.site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397B3-7F3F-AA9B-163D-3E90DD4DC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사회초년생</a:t>
            </a:r>
            <a:r>
              <a:rPr lang="en-US" altLang="ko-KR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(+</a:t>
            </a:r>
            <a:r>
              <a:rPr lang="ko-KR" altLang="en-US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대학생</a:t>
            </a:r>
            <a:r>
              <a:rPr lang="en-US" altLang="ko-KR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r>
              <a:rPr lang="ko-KR" altLang="en-US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에게 </a:t>
            </a:r>
            <a:br>
              <a:rPr lang="en-US" altLang="ko-KR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</a:br>
            <a:r>
              <a:rPr lang="ko-KR" altLang="en-US" sz="44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추천하는 주거형태와 위치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CF8440-58DC-393B-E2D7-DB075D86E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5" y="4042407"/>
            <a:ext cx="7063739" cy="1655762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C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팀 노준식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신민환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이동천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최준혁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AF6927-1FA0-AC1A-9EDD-F1E798F2F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42589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9ED04D4-7752-5D52-6CFC-5B29E183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51" y="847716"/>
            <a:ext cx="9382125" cy="264795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58D975-0A21-61E2-BE53-061FC83DE7A0}"/>
              </a:ext>
            </a:extLst>
          </p:cNvPr>
          <p:cNvSpPr/>
          <p:nvPr/>
        </p:nvSpPr>
        <p:spPr>
          <a:xfrm>
            <a:off x="10324617" y="658640"/>
            <a:ext cx="815248" cy="28063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EDA-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평균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건물연식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년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1C9A3-4063-4DDD-6D57-12EC673CFA26}"/>
              </a:ext>
            </a:extLst>
          </p:cNvPr>
          <p:cNvSpPr txBox="1"/>
          <p:nvPr/>
        </p:nvSpPr>
        <p:spPr>
          <a:xfrm>
            <a:off x="1063678" y="5579464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지역별 전세가격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EE200-EC0F-D3DA-F811-27E20086B622}"/>
              </a:ext>
            </a:extLst>
          </p:cNvPr>
          <p:cNvSpPr txBox="1"/>
          <p:nvPr/>
        </p:nvSpPr>
        <p:spPr>
          <a:xfrm>
            <a:off x="7815182" y="5579464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지역별 전세가격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6F173-CD1C-9737-91AB-2B17E3556FB9}"/>
              </a:ext>
            </a:extLst>
          </p:cNvPr>
          <p:cNvSpPr txBox="1"/>
          <p:nvPr/>
        </p:nvSpPr>
        <p:spPr>
          <a:xfrm>
            <a:off x="1216078" y="6313922"/>
            <a:ext cx="487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주택은 일반적으로 다세대 주택보다 오래되었음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49EC5F-0593-FAA6-E581-03789B7F0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876" y="3434357"/>
            <a:ext cx="9525000" cy="2609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737963-3FC8-D6A3-7531-8B110AE6A32F}"/>
              </a:ext>
            </a:extLst>
          </p:cNvPr>
          <p:cNvSpPr txBox="1"/>
          <p:nvPr/>
        </p:nvSpPr>
        <p:spPr>
          <a:xfrm>
            <a:off x="8896940" y="1220027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연식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0E3F26-A5BB-3277-DCF3-64E3DB617D36}"/>
              </a:ext>
            </a:extLst>
          </p:cNvPr>
          <p:cNvSpPr txBox="1"/>
          <p:nvPr/>
        </p:nvSpPr>
        <p:spPr>
          <a:xfrm>
            <a:off x="8896940" y="3495666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연식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2853C3A-F287-C51F-F88F-A459E7FEC1CB}"/>
              </a:ext>
            </a:extLst>
          </p:cNvPr>
          <p:cNvGrpSpPr/>
          <p:nvPr/>
        </p:nvGrpSpPr>
        <p:grpSpPr>
          <a:xfrm>
            <a:off x="2012838" y="2351386"/>
            <a:ext cx="8013964" cy="556820"/>
            <a:chOff x="2012838" y="2351386"/>
            <a:chExt cx="8013964" cy="5568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7DF8E4D-DF1B-9615-5FD0-834F589745C4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79BDDE4-4411-ED53-2624-32590CE91CC3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E1DFFB-7B8D-CBA7-8E00-BC6B21A2841A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A66D33-1780-B1DB-8C14-A6EA2C98B167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00B925-9785-7CA3-FDE3-DED81020D14B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D31D228-A974-BC5C-E835-43AE6D8268BE}"/>
              </a:ext>
            </a:extLst>
          </p:cNvPr>
          <p:cNvGrpSpPr/>
          <p:nvPr/>
        </p:nvGrpSpPr>
        <p:grpSpPr>
          <a:xfrm>
            <a:off x="2012838" y="4739282"/>
            <a:ext cx="8013964" cy="556820"/>
            <a:chOff x="2012838" y="2351386"/>
            <a:chExt cx="8013964" cy="55682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6AD3B0-B7BB-BA52-1493-BCE6219DDD7E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99A45B-9AC3-B2DE-A091-CF70EE4B8498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C96640D-6037-C2DA-D3C2-A6EB9C051CB8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8054C52-7C0A-9F03-556E-20C9E55683D6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98117-3E04-13CE-6193-77B869B4D932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A1F7E812-E301-07CD-5051-59BB12D5B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10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68486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회귀모델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전세가격 예측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788230" y="2384123"/>
            <a:ext cx="6823690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전세가격 예측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다중회귀식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Predicted_G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=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11391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+229*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scale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+363*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se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-51*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univ_km</a:t>
            </a:r>
            <a:endParaRPr lang="en-US" altLang="ko-KR" sz="1500" dirty="0">
              <a:highlight>
                <a:srgbClr val="DAE3F3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-121*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build_age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-1049*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station_km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-3880*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ne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-3629*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nw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-3484*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sw</a:t>
            </a:r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sz="15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RMSE: 5736.706</a:t>
            </a:r>
            <a:endParaRPr lang="ko-KR" altLang="en-US" sz="1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sz="15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AEDB7-6BDE-6C65-220C-1AB04C6A79A8}"/>
              </a:ext>
            </a:extLst>
          </p:cNvPr>
          <p:cNvSpPr txBox="1"/>
          <p:nvPr/>
        </p:nvSpPr>
        <p:spPr>
          <a:xfrm>
            <a:off x="777240" y="4735020"/>
            <a:ext cx="59796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전세가격 예측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다중회귀식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Predicted_G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=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15336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+383*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scale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+673*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univ_km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+1039*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se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-548*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build_age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-1008*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station_km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-3673*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ne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-3467*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nw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-4169*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sw</a:t>
            </a:r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RMSE: 7328.46</a:t>
            </a:r>
            <a:endParaRPr lang="ko-KR" altLang="en-US" sz="1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338AF-9F71-415A-F5D0-1BFF6DB74674}"/>
              </a:ext>
            </a:extLst>
          </p:cNvPr>
          <p:cNvSpPr txBox="1"/>
          <p:nvPr/>
        </p:nvSpPr>
        <p:spPr>
          <a:xfrm>
            <a:off x="777240" y="1279486"/>
            <a:ext cx="67538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동일한 독립변수를 선택하고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Predictive Regression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진행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</a:p>
          <a:p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훈련세트 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7, 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평가세트 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의 비중으로 구한 결과는 다음과 같음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54F5C4-9D71-9DF4-93DF-F1F1E6D5B202}"/>
              </a:ext>
            </a:extLst>
          </p:cNvPr>
          <p:cNvSpPr txBox="1"/>
          <p:nvPr/>
        </p:nvSpPr>
        <p:spPr>
          <a:xfrm>
            <a:off x="8608798" y="1902880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&gt; 0 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😭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31C2DBC-3D23-18B8-2A72-6F710BD6A0AC}"/>
              </a:ext>
            </a:extLst>
          </p:cNvPr>
          <p:cNvSpPr txBox="1"/>
          <p:nvPr/>
        </p:nvSpPr>
        <p:spPr>
          <a:xfrm>
            <a:off x="10202376" y="3453647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😆 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&lt; 0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AC0D91C-2630-1159-E3F2-E68EE55B564E}"/>
              </a:ext>
            </a:extLst>
          </p:cNvPr>
          <p:cNvGrpSpPr/>
          <p:nvPr/>
        </p:nvGrpSpPr>
        <p:grpSpPr>
          <a:xfrm>
            <a:off x="8076070" y="1171731"/>
            <a:ext cx="3199201" cy="3405424"/>
            <a:chOff x="8076070" y="1171731"/>
            <a:chExt cx="3199201" cy="340542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A58984E-939B-A0E0-3346-0DCEDEA9F5C5}"/>
                </a:ext>
              </a:extLst>
            </p:cNvPr>
            <p:cNvSpPr txBox="1"/>
            <p:nvPr/>
          </p:nvSpPr>
          <p:spPr>
            <a:xfrm>
              <a:off x="8076070" y="1171731"/>
              <a:ext cx="28575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0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무엇이 궁금한가</a:t>
              </a:r>
              <a:r>
                <a:rPr lang="en-US" altLang="ko-KR" sz="3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?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8FF8C2F-7D9A-3C30-4CCF-76BB0B6DF2B8}"/>
                </a:ext>
              </a:extLst>
            </p:cNvPr>
            <p:cNvGrpSpPr/>
            <p:nvPr/>
          </p:nvGrpSpPr>
          <p:grpSpPr>
            <a:xfrm>
              <a:off x="8188960" y="2041878"/>
              <a:ext cx="3025140" cy="2535277"/>
              <a:chOff x="8188960" y="2235200"/>
              <a:chExt cx="3025140" cy="2535277"/>
            </a:xfrm>
          </p:grpSpPr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E073FEEF-CC5C-4621-9BF4-CC6717533BBF}"/>
                  </a:ext>
                </a:extLst>
              </p:cNvPr>
              <p:cNvCxnSpPr/>
              <p:nvPr/>
            </p:nvCxnSpPr>
            <p:spPr>
              <a:xfrm>
                <a:off x="8188960" y="2235200"/>
                <a:ext cx="0" cy="253527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9156584C-C763-7EF3-2EE1-19439945B988}"/>
                  </a:ext>
                </a:extLst>
              </p:cNvPr>
              <p:cNvCxnSpPr/>
              <p:nvPr/>
            </p:nvCxnSpPr>
            <p:spPr>
              <a:xfrm>
                <a:off x="8188960" y="4770477"/>
                <a:ext cx="302514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855558A-EF79-4A68-4A8C-EE9300AC1254}"/>
                </a:ext>
              </a:extLst>
            </p:cNvPr>
            <p:cNvCxnSpPr/>
            <p:nvPr/>
          </p:nvCxnSpPr>
          <p:spPr>
            <a:xfrm flipV="1">
              <a:off x="8188960" y="2628900"/>
              <a:ext cx="3025140" cy="1206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DC72D6-E4CC-36DB-E73F-60F9B50CCF86}"/>
                </a:ext>
              </a:extLst>
            </p:cNvPr>
            <p:cNvSpPr txBox="1"/>
            <p:nvPr/>
          </p:nvSpPr>
          <p:spPr>
            <a:xfrm rot="20241305">
              <a:off x="10537569" y="2389605"/>
              <a:ext cx="7377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i="1" dirty="0" err="1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회귀식</a:t>
              </a:r>
              <a:endParaRPr lang="ko-KR" altLang="en-US" i="1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B1C6A47-4B03-4EF7-1673-8A0197A02827}"/>
                </a:ext>
              </a:extLst>
            </p:cNvPr>
            <p:cNvSpPr/>
            <p:nvPr/>
          </p:nvSpPr>
          <p:spPr>
            <a:xfrm>
              <a:off x="9131338" y="2668510"/>
              <a:ext cx="139661" cy="13966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0BCA5628-9FE0-E8E5-0B56-DEC1D7AAEB50}"/>
                </a:ext>
              </a:extLst>
            </p:cNvPr>
            <p:cNvSpPr/>
            <p:nvPr/>
          </p:nvSpPr>
          <p:spPr>
            <a:xfrm>
              <a:off x="9971164" y="3713798"/>
              <a:ext cx="139661" cy="13966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684912EF-D6EC-A82D-0584-E66231B688C0}"/>
                </a:ext>
              </a:extLst>
            </p:cNvPr>
            <p:cNvCxnSpPr>
              <a:stCxn id="15" idx="4"/>
            </p:cNvCxnSpPr>
            <p:nvPr/>
          </p:nvCxnSpPr>
          <p:spPr>
            <a:xfrm flipH="1">
              <a:off x="9201168" y="2808171"/>
              <a:ext cx="1" cy="620829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71ED13B4-5FF2-DD81-9262-7925CE2D0BC1}"/>
                </a:ext>
              </a:extLst>
            </p:cNvPr>
            <p:cNvCxnSpPr/>
            <p:nvPr/>
          </p:nvCxnSpPr>
          <p:spPr>
            <a:xfrm flipH="1">
              <a:off x="10040994" y="3092969"/>
              <a:ext cx="1" cy="620829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965B7E-46FE-B681-367C-DC8F85412E8F}"/>
                </a:ext>
              </a:extLst>
            </p:cNvPr>
            <p:cNvSpPr txBox="1"/>
            <p:nvPr/>
          </p:nvSpPr>
          <p:spPr>
            <a:xfrm>
              <a:off x="8846821" y="2283197"/>
              <a:ext cx="7906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실제 </a:t>
              </a:r>
              <a:r>
                <a:rPr lang="en-US" altLang="ko-KR" sz="16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Y1</a:t>
              </a:r>
              <a:endPara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4" name="곱하기 기호 23">
              <a:extLst>
                <a:ext uri="{FF2B5EF4-FFF2-40B4-BE49-F238E27FC236}">
                  <a16:creationId xmlns:a16="http://schemas.microsoft.com/office/drawing/2014/main" id="{2A4F766F-35B6-B0BD-6A52-18F0D987AE2B}"/>
                </a:ext>
              </a:extLst>
            </p:cNvPr>
            <p:cNvSpPr/>
            <p:nvPr/>
          </p:nvSpPr>
          <p:spPr>
            <a:xfrm>
              <a:off x="9071596" y="3309517"/>
              <a:ext cx="259144" cy="259144"/>
            </a:xfrm>
            <a:prstGeom prst="mathMultiply">
              <a:avLst>
                <a:gd name="adj1" fmla="val 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6A8813F-DAE0-02C5-C558-AC579B10A6DD}"/>
                </a:ext>
              </a:extLst>
            </p:cNvPr>
            <p:cNvSpPr txBox="1"/>
            <p:nvPr/>
          </p:nvSpPr>
          <p:spPr>
            <a:xfrm rot="20241305">
              <a:off x="8899300" y="3507828"/>
              <a:ext cx="7906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i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예측 </a:t>
              </a:r>
              <a:r>
                <a:rPr lang="en-US" altLang="ko-KR" sz="1600" i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Y1</a:t>
              </a:r>
              <a:endParaRPr lang="ko-KR" altLang="en-US" sz="1600" i="1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ACBC076-95AA-F7D2-1E52-4FF40C5A5B3D}"/>
                </a:ext>
              </a:extLst>
            </p:cNvPr>
            <p:cNvSpPr txBox="1"/>
            <p:nvPr/>
          </p:nvSpPr>
          <p:spPr>
            <a:xfrm>
              <a:off x="9726745" y="3871827"/>
              <a:ext cx="8210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실제 </a:t>
              </a:r>
              <a:r>
                <a:rPr lang="en-US" altLang="ko-KR" sz="16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Y2</a:t>
              </a:r>
              <a:endPara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7" name="곱하기 기호 26">
              <a:extLst>
                <a:ext uri="{FF2B5EF4-FFF2-40B4-BE49-F238E27FC236}">
                  <a16:creationId xmlns:a16="http://schemas.microsoft.com/office/drawing/2014/main" id="{66361498-A1FE-E7F5-941E-32D2E194A7CD}"/>
                </a:ext>
              </a:extLst>
            </p:cNvPr>
            <p:cNvSpPr/>
            <p:nvPr/>
          </p:nvSpPr>
          <p:spPr>
            <a:xfrm>
              <a:off x="9916782" y="2969802"/>
              <a:ext cx="259144" cy="259144"/>
            </a:xfrm>
            <a:prstGeom prst="mathMultiply">
              <a:avLst>
                <a:gd name="adj1" fmla="val 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7F4475-AF1D-D9E2-CDAC-8DB58E6104FA}"/>
                </a:ext>
              </a:extLst>
            </p:cNvPr>
            <p:cNvSpPr txBox="1"/>
            <p:nvPr/>
          </p:nvSpPr>
          <p:spPr>
            <a:xfrm rot="20241305">
              <a:off x="9560634" y="2717439"/>
              <a:ext cx="8210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i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예측 </a:t>
              </a:r>
              <a:r>
                <a:rPr lang="en-US" altLang="ko-KR" sz="1600" i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Y2</a:t>
              </a:r>
              <a:endParaRPr lang="ko-KR" altLang="en-US" sz="1600" i="1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4D26BECB-2F2F-7235-0335-BFFFCDC34062}"/>
              </a:ext>
            </a:extLst>
          </p:cNvPr>
          <p:cNvSpPr txBox="1"/>
          <p:nvPr/>
        </p:nvSpPr>
        <p:spPr>
          <a:xfrm>
            <a:off x="8076070" y="5078501"/>
            <a:ext cx="341632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&gt;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잔차가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양수면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고평가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</a:t>
            </a:r>
          </a:p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&gt;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잔차가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음수면 저평가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</a:p>
          <a:p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&gt; </a:t>
            </a:r>
            <a:r>
              <a:rPr lang="ko-KR" altLang="en-US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어떤 동네가 </a:t>
            </a:r>
            <a:r>
              <a:rPr lang="en-US" altLang="ko-KR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‘</a:t>
            </a:r>
            <a:r>
              <a:rPr lang="ko-KR" altLang="en-US" sz="2300" b="1" dirty="0">
                <a:highlight>
                  <a:srgbClr val="FFFF00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가성비</a:t>
            </a:r>
            <a:r>
              <a:rPr lang="en-US" altLang="ko-KR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’ </a:t>
            </a:r>
            <a:r>
              <a:rPr lang="ko-KR" altLang="en-US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있을까</a:t>
            </a:r>
            <a:r>
              <a:rPr lang="en-US" altLang="ko-KR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?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물론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16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잔차가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MAE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를 크게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상회해야 함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  <a:endParaRPr lang="ko-KR" altLang="en-US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DCFD098-5102-CBE3-2BFA-EDDFAACB5915}"/>
              </a:ext>
            </a:extLst>
          </p:cNvPr>
          <p:cNvGrpSpPr/>
          <p:nvPr/>
        </p:nvGrpSpPr>
        <p:grpSpPr>
          <a:xfrm>
            <a:off x="5421956" y="2458351"/>
            <a:ext cx="1818108" cy="834673"/>
            <a:chOff x="5421956" y="2458351"/>
            <a:chExt cx="1818108" cy="834673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F91C046-1C21-1525-695D-48E6762AD694}"/>
                </a:ext>
              </a:extLst>
            </p:cNvPr>
            <p:cNvSpPr/>
            <p:nvPr/>
          </p:nvSpPr>
          <p:spPr>
            <a:xfrm>
              <a:off x="5421956" y="2472400"/>
              <a:ext cx="330200" cy="330200"/>
            </a:xfrm>
            <a:prstGeom prst="ellipse">
              <a:avLst/>
            </a:prstGeom>
            <a:solidFill>
              <a:srgbClr val="DAE3F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656BDF80-23B0-9FDA-6494-7C6787C3C9A4}"/>
                </a:ext>
              </a:extLst>
            </p:cNvPr>
            <p:cNvSpPr/>
            <p:nvPr/>
          </p:nvSpPr>
          <p:spPr>
            <a:xfrm>
              <a:off x="5421956" y="2926902"/>
              <a:ext cx="330200" cy="330200"/>
            </a:xfrm>
            <a:prstGeom prst="ellipse">
              <a:avLst/>
            </a:prstGeom>
            <a:solidFill>
              <a:srgbClr val="FFF2CC"/>
            </a:solidFill>
            <a:ln>
              <a:solidFill>
                <a:srgbClr val="F8CBA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E4B5874-B5CE-7590-98D9-5F24D1D7CB43}"/>
                </a:ext>
              </a:extLst>
            </p:cNvPr>
            <p:cNvSpPr txBox="1"/>
            <p:nvPr/>
          </p:nvSpPr>
          <p:spPr>
            <a:xfrm>
              <a:off x="5752156" y="2458351"/>
              <a:ext cx="14879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비싸지는 요인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E285722-1EA0-0923-0152-58E4BCA3FE37}"/>
                </a:ext>
              </a:extLst>
            </p:cNvPr>
            <p:cNvSpPr txBox="1"/>
            <p:nvPr/>
          </p:nvSpPr>
          <p:spPr>
            <a:xfrm>
              <a:off x="5752156" y="2892914"/>
              <a:ext cx="12827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싸지는 요인</a:t>
              </a:r>
            </a:p>
          </p:txBody>
        </p:sp>
      </p:grpSp>
      <p:sp>
        <p:nvSpPr>
          <p:cNvPr id="44" name="슬라이드 번호 개체 틀 43">
            <a:extLst>
              <a:ext uri="{FF2B5EF4-FFF2-40B4-BE49-F238E27FC236}">
                <a16:creationId xmlns:a16="http://schemas.microsoft.com/office/drawing/2014/main" id="{B1AF1554-EB17-A341-061D-295E67F20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11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2665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1-1.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가성비가 좋은 동네는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?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777240" y="2433648"/>
            <a:ext cx="253385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</a:t>
            </a:r>
            <a:r>
              <a:rPr lang="en-US" altLang="ko-KR" sz="2000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Top 10</a:t>
            </a:r>
          </a:p>
          <a:p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상계동</a:t>
            </a:r>
            <a:r>
              <a:rPr lang="en-US" altLang="ko-KR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(0.90)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🥇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신월동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(0.89)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🥈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천호동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(0.86)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🥉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4.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방학동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(0.85)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5.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화곡동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(0.84)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6.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수유동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(0.82)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7.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미아동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(0.81)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8.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불광동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(0.77)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9.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역촌동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(0.77)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10.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공릉동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(0.76)</a:t>
            </a:r>
          </a:p>
          <a:p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AEDB7-6BDE-6C65-220C-1AB04C6A79A8}"/>
              </a:ext>
            </a:extLst>
          </p:cNvPr>
          <p:cNvSpPr txBox="1"/>
          <p:nvPr/>
        </p:nvSpPr>
        <p:spPr>
          <a:xfrm>
            <a:off x="3647877" y="2433648"/>
            <a:ext cx="2146532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</a:t>
            </a:r>
            <a:r>
              <a:rPr lang="en-US" altLang="ko-KR" sz="2000" b="1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Top 10</a:t>
            </a: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마천동</a:t>
            </a:r>
            <a:r>
              <a:rPr lang="en-US" altLang="ko-KR" sz="19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(0.95)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🥇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도봉동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(0.90)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🥈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공항동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(0.87)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🥉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4.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방학동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(0.86)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5.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고덕동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(0.85)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6.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장위동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(0.84)</a:t>
            </a:r>
          </a:p>
          <a:p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7.</a:t>
            </a:r>
            <a:r>
              <a:rPr lang="ko-KR" altLang="en-US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정릉동</a:t>
            </a:r>
            <a:r>
              <a:rPr lang="en-US" altLang="ko-KR" sz="17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(0.84)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8.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방화동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(0.83)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9.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불광동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(0.83)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10.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쌍문동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(0.83)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338AF-9F71-415A-F5D0-1BFF6DB74674}"/>
              </a:ext>
            </a:extLst>
          </p:cNvPr>
          <p:cNvSpPr txBox="1"/>
          <p:nvPr/>
        </p:nvSpPr>
        <p:spPr>
          <a:xfrm>
            <a:off x="844617" y="1096606"/>
            <a:ext cx="675386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잔차가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양수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실제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Y &gt; 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예측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Y)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인 경우 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0 =&gt; </a:t>
            </a:r>
            <a:r>
              <a:rPr lang="ko-KR" altLang="en-US" sz="2500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고평가</a:t>
            </a:r>
            <a:endParaRPr lang="en-US" altLang="ko-KR" sz="25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sz="2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잔차가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음수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실제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Y &lt; 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예측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Y)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인 경우 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 =&gt; </a:t>
            </a:r>
            <a:r>
              <a:rPr lang="ko-KR" altLang="en-US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저평가</a:t>
            </a:r>
            <a:endParaRPr lang="en-US" altLang="ko-KR" sz="25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전체 합산에서 저평가된 비율이 높은 동네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8C0CBC-05FD-6594-E70D-6A468B4D0A05}"/>
              </a:ext>
            </a:extLst>
          </p:cNvPr>
          <p:cNvSpPr txBox="1"/>
          <p:nvPr/>
        </p:nvSpPr>
        <p:spPr>
          <a:xfrm>
            <a:off x="8296408" y="1165855"/>
            <a:ext cx="2857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서울 지도에 표시</a:t>
            </a:r>
            <a:endParaRPr lang="en-US" altLang="ko-KR" sz="30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13468A-276A-D32A-4401-0E10739CF7FE}"/>
              </a:ext>
            </a:extLst>
          </p:cNvPr>
          <p:cNvSpPr txBox="1"/>
          <p:nvPr/>
        </p:nvSpPr>
        <p:spPr>
          <a:xfrm>
            <a:off x="270947" y="6126967"/>
            <a:ext cx="67538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100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개 이상의 평가가 있는 동네 중 동네가 받은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‘</a:t>
            </a:r>
            <a:r>
              <a:rPr lang="ko-KR" altLang="en-US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저평가수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/</a:t>
            </a:r>
            <a:r>
              <a:rPr lang="ko-KR" altLang="en-US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전체평가수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’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로 순위를 매김</a:t>
            </a:r>
            <a:endParaRPr lang="en-US" altLang="ko-KR" sz="15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100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집 중 저평가된 집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</a:t>
            </a:r>
            <a:r>
              <a:rPr lang="ko-KR" altLang="en-US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개 있는 동네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5AC1370-2FD6-DF43-83B4-69B2FC43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12</a:t>
            </a:fld>
            <a:endParaRPr lang="en-US" sz="1000" dirty="0"/>
          </a:p>
        </p:txBody>
      </p:sp>
      <p:pic>
        <p:nvPicPr>
          <p:cNvPr id="18" name="그림 17" descr="지도, 텍스트이(가) 표시된 사진&#10;&#10;중간 신뢰도로 자동 생성된 설명">
            <a:extLst>
              <a:ext uri="{FF2B5EF4-FFF2-40B4-BE49-F238E27FC236}">
                <a16:creationId xmlns:a16="http://schemas.microsoft.com/office/drawing/2014/main" id="{B58E7A39-7529-D27F-0EF0-38F63BA4D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19" y="1870750"/>
            <a:ext cx="4669514" cy="404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72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회귀모델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학세권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영향 분석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777240" y="2544063"/>
            <a:ext cx="714435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전세가격 예측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다중회귀식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Predicted_G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=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11615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+219*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scale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en-US" altLang="ko-KR" sz="1500" dirty="0">
                <a:highlight>
                  <a:srgbClr val="F8CBAD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581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univ_km</a:t>
            </a:r>
            <a:endParaRPr lang="en-US" altLang="ko-KR" sz="1500" dirty="0">
              <a:highlight>
                <a:srgbClr val="DAE3F3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-128*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build_age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-1400*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station_km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-2727*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ne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-2690*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nw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-2075*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sw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- 810*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se</a:t>
            </a:r>
            <a:endParaRPr lang="en-US" altLang="ko-KR" sz="1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RMSE: 4510.36</a:t>
            </a:r>
            <a:endParaRPr lang="ko-KR" altLang="en-US" sz="1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AEDB7-6BDE-6C65-220C-1AB04C6A79A8}"/>
              </a:ext>
            </a:extLst>
          </p:cNvPr>
          <p:cNvSpPr txBox="1"/>
          <p:nvPr/>
        </p:nvSpPr>
        <p:spPr>
          <a:xfrm>
            <a:off x="777240" y="4467667"/>
            <a:ext cx="6643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전세가격 예측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다중회귀식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Predicted_G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=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18854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+216*</a:t>
            </a:r>
            <a:r>
              <a:rPr lang="en-US" altLang="ko-KR" sz="15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scale </a:t>
            </a: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</a:t>
            </a:r>
            <a:r>
              <a:rPr lang="en-US" altLang="ko-KR" sz="1500" dirty="0">
                <a:highlight>
                  <a:srgbClr val="F8CBAD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en-US" altLang="ko-KR" sz="15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univ_km</a:t>
            </a:r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-388*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build_age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-1811*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station_km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-2277*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ne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-1961*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nw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-2162*</a:t>
            </a:r>
            <a:r>
              <a:rPr lang="en-US" altLang="ko-KR" sz="15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sw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- 112*</a:t>
            </a:r>
            <a:r>
              <a:rPr lang="en-US" altLang="ko-KR" sz="1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se</a:t>
            </a:r>
            <a:endParaRPr lang="en-US" altLang="ko-KR" sz="1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RMSE: 4250.61</a:t>
            </a:r>
            <a:endParaRPr lang="ko-KR" altLang="en-US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338AF-9F71-415A-F5D0-1BFF6DB74674}"/>
              </a:ext>
            </a:extLst>
          </p:cNvPr>
          <p:cNvSpPr txBox="1"/>
          <p:nvPr/>
        </p:nvSpPr>
        <p:spPr>
          <a:xfrm>
            <a:off x="777240" y="1279486"/>
            <a:ext cx="7952874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동일한 독립변수를 선택하고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Predictive Regression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진행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</a:p>
          <a:p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훈련세트 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7, 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평가세트 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의 비중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학교 근방 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3km,</a:t>
            </a:r>
          </a:p>
          <a:p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학생들의 자금사정을 고려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2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</a:t>
            </a:r>
            <a:r>
              <a:rPr lang="ko-KR" altLang="en-US" sz="2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억 이하</a:t>
            </a:r>
            <a:r>
              <a:rPr lang="en-US" altLang="ko-KR" sz="2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85</a:t>
            </a:r>
            <a:r>
              <a:rPr lang="ko-KR" altLang="en-US" sz="25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평방미터 이하의</a:t>
            </a:r>
            <a:r>
              <a:rPr lang="en-US" altLang="ko-KR" sz="2500" dirty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데이터 사용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8FF099-05FD-FF4C-99B6-A5C4391E7B6E}"/>
              </a:ext>
            </a:extLst>
          </p:cNvPr>
          <p:cNvSpPr txBox="1"/>
          <p:nvPr/>
        </p:nvSpPr>
        <p:spPr>
          <a:xfrm>
            <a:off x="199725" y="6373854"/>
            <a:ext cx="795287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주택도시보증공사의 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“</a:t>
            </a:r>
            <a:r>
              <a:rPr lang="ko-KR" altLang="en-US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청년전용 버팀목 전세자금대출</a:t>
            </a:r>
            <a:r>
              <a:rPr lang="en-US" altLang="ko-KR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”</a:t>
            </a:r>
            <a:r>
              <a:rPr lang="ko-KR" altLang="en-US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상품의 대상주택기준</a:t>
            </a:r>
          </a:p>
          <a:p>
            <a:endParaRPr lang="ko-KR" altLang="en-US" sz="25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FB662CB-7362-AE1F-81B8-B5D776FF5A40}"/>
              </a:ext>
            </a:extLst>
          </p:cNvPr>
          <p:cNvGrpSpPr/>
          <p:nvPr/>
        </p:nvGrpSpPr>
        <p:grpSpPr>
          <a:xfrm>
            <a:off x="5197741" y="2671192"/>
            <a:ext cx="1843756" cy="834673"/>
            <a:chOff x="5421956" y="2458351"/>
            <a:chExt cx="1843756" cy="834673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A2B2CDB-1B97-976A-F333-9BECFFC278A2}"/>
                </a:ext>
              </a:extLst>
            </p:cNvPr>
            <p:cNvSpPr/>
            <p:nvPr/>
          </p:nvSpPr>
          <p:spPr>
            <a:xfrm>
              <a:off x="5421956" y="2472400"/>
              <a:ext cx="330200" cy="330200"/>
            </a:xfrm>
            <a:prstGeom prst="ellipse">
              <a:avLst/>
            </a:prstGeom>
            <a:solidFill>
              <a:srgbClr val="DAE3F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828B665-AE87-16BA-145E-3E600856A9FE}"/>
                </a:ext>
              </a:extLst>
            </p:cNvPr>
            <p:cNvSpPr/>
            <p:nvPr/>
          </p:nvSpPr>
          <p:spPr>
            <a:xfrm>
              <a:off x="5421956" y="2926902"/>
              <a:ext cx="330200" cy="330200"/>
            </a:xfrm>
            <a:prstGeom prst="ellipse">
              <a:avLst/>
            </a:prstGeom>
            <a:solidFill>
              <a:srgbClr val="FFF2CC"/>
            </a:solidFill>
            <a:ln>
              <a:solidFill>
                <a:srgbClr val="F8CBA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ECA1C7-504A-6FBA-3D4D-9A649E198AC2}"/>
                </a:ext>
              </a:extLst>
            </p:cNvPr>
            <p:cNvSpPr txBox="1"/>
            <p:nvPr/>
          </p:nvSpPr>
          <p:spPr>
            <a:xfrm>
              <a:off x="5752156" y="2458351"/>
              <a:ext cx="12827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싸지는 요인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3177B5-6B89-6AC6-660A-E8FB41F9AB3C}"/>
                </a:ext>
              </a:extLst>
            </p:cNvPr>
            <p:cNvSpPr txBox="1"/>
            <p:nvPr/>
          </p:nvSpPr>
          <p:spPr>
            <a:xfrm>
              <a:off x="5752156" y="2892914"/>
              <a:ext cx="15135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비싸지는 요인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0112E07-749E-71D5-1C99-0B24327DAA25}"/>
              </a:ext>
            </a:extLst>
          </p:cNvPr>
          <p:cNvGrpSpPr/>
          <p:nvPr/>
        </p:nvGrpSpPr>
        <p:grpSpPr>
          <a:xfrm>
            <a:off x="8329311" y="1278828"/>
            <a:ext cx="3313398" cy="4938322"/>
            <a:chOff x="8329311" y="1278828"/>
            <a:chExt cx="3313398" cy="49383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A58984E-939B-A0E0-3346-0DCEDEA9F5C5}"/>
                </a:ext>
              </a:extLst>
            </p:cNvPr>
            <p:cNvSpPr txBox="1"/>
            <p:nvPr/>
          </p:nvSpPr>
          <p:spPr>
            <a:xfrm>
              <a:off x="8785209" y="1278828"/>
              <a:ext cx="28575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0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무엇이 궁금한가</a:t>
              </a:r>
              <a:r>
                <a:rPr lang="en-US" altLang="ko-KR" sz="30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?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4B7BEB-BEB0-B21D-C320-6194091312DC}"/>
                </a:ext>
              </a:extLst>
            </p:cNvPr>
            <p:cNvSpPr txBox="1"/>
            <p:nvPr/>
          </p:nvSpPr>
          <p:spPr>
            <a:xfrm>
              <a:off x="8411677" y="4939877"/>
              <a:ext cx="3003083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&gt;    </a:t>
              </a:r>
              <a:r>
                <a:rPr lang="ko-KR" altLang="en-US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학교 근처로 갈수록 다가구가 </a:t>
              </a:r>
              <a:endPara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  <a:p>
              <a:pPr algn="r"/>
              <a:r>
                <a:rPr lang="ko-KR" altLang="en-US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비싸지는 이유는</a:t>
              </a:r>
              <a:r>
                <a:rPr lang="en-US" altLang="ko-KR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?</a:t>
              </a:r>
            </a:p>
            <a:p>
              <a:r>
                <a:rPr lang="en-US" altLang="ko-KR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&gt;   </a:t>
              </a:r>
              <a:r>
                <a:rPr lang="ko-KR" altLang="en-US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입지에 따라</a:t>
              </a:r>
              <a:r>
                <a:rPr lang="en-US" altLang="ko-KR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 </a:t>
              </a:r>
              <a:r>
                <a:rPr lang="ko-KR" altLang="en-US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어떤 주거형태가</a:t>
              </a:r>
              <a:endPara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  <a:p>
              <a:pPr algn="r"/>
              <a:r>
                <a:rPr lang="ko-KR" altLang="en-US" sz="23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더 </a:t>
              </a:r>
              <a:r>
                <a:rPr lang="en-US" altLang="ko-KR" sz="23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‘</a:t>
              </a:r>
              <a:r>
                <a:rPr lang="ko-KR" altLang="en-US" sz="2300" b="1" dirty="0">
                  <a:highlight>
                    <a:srgbClr val="FFFF00"/>
                  </a:highlight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가성비</a:t>
              </a:r>
              <a:r>
                <a:rPr lang="en-US" altLang="ko-KR" sz="23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’ </a:t>
              </a:r>
              <a:r>
                <a:rPr lang="ko-KR" altLang="en-US" sz="23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있을까</a:t>
              </a:r>
              <a:r>
                <a:rPr lang="en-US" altLang="ko-KR" sz="23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?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BDF5CE4-9E3D-EDE0-BE90-A013D7108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29311" y="2020714"/>
              <a:ext cx="3313398" cy="2620702"/>
            </a:xfrm>
            <a:prstGeom prst="rect">
              <a:avLst/>
            </a:prstGeom>
          </p:spPr>
        </p:pic>
      </p:grp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B947C70F-4769-AFB1-6B34-37D872E4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13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362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, 스크린샷, 모바일 기기, 통신 장치이(가) 표시된 사진&#10;&#10;자동 생성된 설명">
            <a:extLst>
              <a:ext uri="{FF2B5EF4-FFF2-40B4-BE49-F238E27FC236}">
                <a16:creationId xmlns:a16="http://schemas.microsoft.com/office/drawing/2014/main" id="{C7D1AACD-FD88-80AB-48E2-1DC8837D1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466" y="141334"/>
            <a:ext cx="2863001" cy="588230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2-1.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학교 근처 다가구는 피해라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7497005" y="3429000"/>
            <a:ext cx="4263922" cy="1184940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이 모델을 </a:t>
            </a:r>
            <a:r>
              <a:rPr lang="ko-KR" altLang="en-US" sz="23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지금바로</a:t>
            </a:r>
            <a:endParaRPr lang="en-US" altLang="ko-KR" sz="2300" dirty="0">
              <a:highlight>
                <a:srgbClr val="DAE3F3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ko-KR" altLang="en-US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웹</a:t>
            </a:r>
            <a:r>
              <a:rPr lang="en-US" altLang="ko-KR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사이트에서 체험해보자</a:t>
            </a:r>
            <a:r>
              <a:rPr lang="en-US" altLang="ko-KR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</a:p>
          <a:p>
            <a:pPr algn="ctr"/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☞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☞</a:t>
            </a:r>
            <a:r>
              <a:rPr lang="en-US" altLang="ko-KR" sz="2500" dirty="0">
                <a:latin typeface="210 데이라잇 R" panose="02020603020101020101" pitchFamily="18" charset="-127"/>
                <a:ea typeface="210 데이라잇 R" panose="02020603020101020101" pitchFamily="18" charset="-127"/>
                <a:hlinkClick r:id="rId3"/>
              </a:rPr>
              <a:t>http://baproject.site</a:t>
            </a:r>
            <a:r>
              <a:rPr lang="ko-KR" altLang="en-US" sz="2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☜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☜</a:t>
            </a:r>
            <a:endParaRPr lang="en-US" altLang="ko-KR" sz="22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338AF-9F71-415A-F5D0-1BFF6DB74674}"/>
              </a:ext>
            </a:extLst>
          </p:cNvPr>
          <p:cNvSpPr txBox="1"/>
          <p:nvPr/>
        </p:nvSpPr>
        <p:spPr>
          <a:xfrm>
            <a:off x="546329" y="1643275"/>
            <a:ext cx="792399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[</a:t>
            </a:r>
            <a:r>
              <a:rPr lang="ko-KR" altLang="en-US" sz="22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전문가 의견</a:t>
            </a:r>
            <a:r>
              <a:rPr lang="en-US" altLang="ko-KR" sz="22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]</a:t>
            </a: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서울로 상경한 </a:t>
            </a:r>
            <a:r>
              <a:rPr lang="ko-KR" altLang="en-US" sz="20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지방출신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대학생들의 </a:t>
            </a:r>
            <a:r>
              <a:rPr lang="ko-KR" altLang="en-US" sz="20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주택 수요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▲</a:t>
            </a:r>
            <a:endParaRPr lang="en-US" altLang="ko-KR" sz="20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절편은 항상 다가구 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&lt;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;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일반적으로 다세대가 더 넓고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비싸므로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</a:p>
          <a:p>
            <a:endParaRPr lang="en-US" altLang="ko-KR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높은 다가구 주택수요로 다가구 공급이 항상 부족하고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임대수익 </a:t>
            </a:r>
            <a:r>
              <a:rPr lang="ko-KR" altLang="en-US" sz="2000" dirty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큼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 </a:t>
            </a:r>
          </a:p>
          <a:p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다세대공급은 기대이익이 적어 공급과 수요가 다 없음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건축차익 </a:t>
            </a:r>
            <a:r>
              <a:rPr lang="ko-KR" altLang="en-US" sz="2000" dirty="0">
                <a:solidFill>
                  <a:srgbClr val="0070C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작음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주택은 학교에 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1km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가까워 질 때마다 전세가가 </a:t>
            </a:r>
            <a:r>
              <a:rPr lang="en-US" altLang="ko-KR" sz="16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581</a:t>
            </a:r>
            <a:r>
              <a:rPr lang="ko-KR" altLang="en-US" sz="1600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만원 </a:t>
            </a:r>
            <a:r>
              <a:rPr lang="ko-KR" altLang="en-US" sz="1600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비싸짐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  <a:p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주택은 학교에 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1km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가까워 질 때마다 전세가가 </a:t>
            </a:r>
            <a:r>
              <a:rPr lang="en-US" altLang="ko-KR" sz="16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</a:t>
            </a:r>
            <a:r>
              <a:rPr lang="ko-KR" altLang="en-US" sz="16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만원 </a:t>
            </a:r>
            <a:r>
              <a:rPr lang="ko-KR" altLang="en-US" sz="16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싸짐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.(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별 영향 없음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</a:p>
          <a:p>
            <a:endParaRPr lang="en-US" altLang="ko-KR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[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소결</a:t>
            </a:r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]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endParaRPr lang="en-US" altLang="ko-KR" sz="20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전세사고로부터 안전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주차공간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넓음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vs.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비쌈 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</a:t>
            </a:r>
            <a:endParaRPr lang="en-US" altLang="ko-KR" sz="20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가격이 저렴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vs.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전세사고 위험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좁음</a:t>
            </a:r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: 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</a:t>
            </a:r>
            <a:endParaRPr lang="en-US" altLang="ko-KR" sz="20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각자의 성향과 실정에 맞게 선택하되</a:t>
            </a:r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학교 근처 다가구는 피할 것</a:t>
            </a:r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 </a:t>
            </a:r>
            <a:endParaRPr lang="ko-KR" altLang="en-US" sz="20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1C8A55-0DA3-D25A-8F72-03DB8B2AD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14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74941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8276DC0-93C8-84EC-FE9B-9195B45E0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02" y="1363814"/>
            <a:ext cx="4771866" cy="363258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각 업무중심과의 거리 고려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777240" y="3273224"/>
            <a:ext cx="714435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출퇴근 조건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각 업무중심에서 직선거리 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 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15km 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내외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입지가 좋은 동네 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역촌동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(10.8km),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불광동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(11.6km),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화곡동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(11.7km),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미아동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(12km),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신월동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(12.4km)</a:t>
            </a:r>
          </a:p>
          <a:p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수유동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(13.6km),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천호동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(13.8km), 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공릉동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(14.4km),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방학동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(16.7km),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상계동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(18.1km)</a:t>
            </a:r>
          </a:p>
          <a:p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입지가 좋은 동네</a:t>
            </a:r>
            <a:endParaRPr lang="en-US" altLang="ko-KR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정릉동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(10.5km),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불광동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(11.6km),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장위동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(12.3km),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공항동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(15km),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쌍문동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(15.5km),</a:t>
            </a:r>
          </a:p>
          <a:p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마천동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(15.6km),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방화동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(15.7km),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방학동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(16.7km),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고덕동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(16.7km),</a:t>
            </a:r>
            <a:r>
              <a:rPr lang="ko-KR" altLang="en-US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도봉동</a:t>
            </a:r>
            <a:r>
              <a:rPr lang="en-US" altLang="ko-KR" sz="16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(18.3km)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338AF-9F71-415A-F5D0-1BFF6DB74674}"/>
              </a:ext>
            </a:extLst>
          </p:cNvPr>
          <p:cNvSpPr txBox="1"/>
          <p:nvPr/>
        </p:nvSpPr>
        <p:spPr>
          <a:xfrm>
            <a:off x="755650" y="1325563"/>
            <a:ext cx="7952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서울의 </a:t>
            </a:r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</a:t>
            </a:r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대 업무중심</a:t>
            </a:r>
            <a:endParaRPr lang="en-US" altLang="ko-KR" sz="20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시청역을 중심으로 하는 </a:t>
            </a:r>
            <a:r>
              <a:rPr lang="en-US" altLang="ko-KR" sz="2000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CBD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(Central Business District)</a:t>
            </a:r>
          </a:p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테헤란로를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중심으로 하는 </a:t>
            </a:r>
            <a:r>
              <a:rPr lang="en-US" altLang="ko-KR" sz="2000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GBD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(Central Business District)</a:t>
            </a:r>
            <a:endParaRPr lang="en-US" altLang="ko-KR" sz="15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en-US" altLang="ko-KR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 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여의도공원을 중심으로 하는 </a:t>
            </a:r>
            <a:r>
              <a:rPr lang="en-US" altLang="ko-KR" sz="2000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YBD</a:t>
            </a:r>
            <a:r>
              <a:rPr lang="en-US" altLang="ko-KR" sz="1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(Central Business District)</a:t>
            </a:r>
            <a:endParaRPr lang="en-US" altLang="ko-KR" sz="1500" dirty="0">
              <a:highlight>
                <a:srgbClr val="FFF2CC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FAEDA8-33DE-5AAF-E74E-23D98F92318D}"/>
              </a:ext>
            </a:extLst>
          </p:cNvPr>
          <p:cNvSpPr txBox="1"/>
          <p:nvPr/>
        </p:nvSpPr>
        <p:spPr>
          <a:xfrm>
            <a:off x="7786838" y="5535382"/>
            <a:ext cx="3991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ko-KR" altLang="en-US" sz="2000" dirty="0">
                <a:solidFill>
                  <a:srgbClr val="397462"/>
                </a:solidFill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여러분 대부분은 여기에서 일하게 될 것</a:t>
            </a:r>
            <a:r>
              <a:rPr lang="en-US" altLang="ko-KR" sz="1800" dirty="0">
                <a:solidFill>
                  <a:srgbClr val="397462"/>
                </a:solidFill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  <a:endParaRPr lang="ko-KR" altLang="en-US" dirty="0">
              <a:solidFill>
                <a:srgbClr val="397462"/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C279CE-8625-4790-988A-1F5005FB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15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52151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3-1. 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종합 동네 순위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(1~3) 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CC6FC4F-4C00-90A2-9812-726C5F2B28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419157"/>
              </p:ext>
            </p:extLst>
          </p:nvPr>
        </p:nvGraphicFramePr>
        <p:xfrm>
          <a:off x="1880669" y="2283695"/>
          <a:ext cx="8430661" cy="4437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561640938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3155471849"/>
                    </a:ext>
                  </a:extLst>
                </a:gridCol>
                <a:gridCol w="1788160">
                  <a:extLst>
                    <a:ext uri="{9D8B030D-6E8A-4147-A177-3AD203B41FA5}">
                      <a16:colId xmlns:a16="http://schemas.microsoft.com/office/drawing/2014/main" val="426842076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4859585"/>
                    </a:ext>
                  </a:extLst>
                </a:gridCol>
                <a:gridCol w="1928261">
                  <a:extLst>
                    <a:ext uri="{9D8B030D-6E8A-4147-A177-3AD203B41FA5}">
                      <a16:colId xmlns:a16="http://schemas.microsoft.com/office/drawing/2014/main" val="1079095726"/>
                    </a:ext>
                  </a:extLst>
                </a:gridCol>
              </a:tblGrid>
              <a:tr h="156855"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다가구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다세대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054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저평가 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대학거리 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업무중심거리 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저평가 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업무중심거리 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916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상계동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(0.90)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상계동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(4.0km)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역촌동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(10.8km)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마천동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(0.95)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정릉동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(10.5km)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482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신월동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(0.89)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불광동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(2.7km)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불광동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(11.6km)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도봉동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(0.95)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불광동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(11.6km)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596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천호동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(0.86)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천호동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(2.6km)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화곡동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(11.7km)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공항동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(0.87)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장위동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(12.3km)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085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방학동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(0.85)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방학동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(2.3km)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미아동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(12km)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방학동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(0.86)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공항동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(15km)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8119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화곡동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(0.84)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신월동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(2.0km)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신월동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(12.4km)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고덕동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(0.85)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쌍문동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(15.5km)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7991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수유동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(0.82)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역촌동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(1.4km)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수유동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(13.6km)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장위동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(0.84)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마천동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(15.6km)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0189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미아동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(0.81)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미아동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(1.2km)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천호동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(13.8km)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정릉동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(0.84)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방화동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(15.7km)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692869"/>
                  </a:ext>
                </a:extLst>
              </a:tr>
              <a:tr h="3636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불광동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(0.77)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수유동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(1.2km)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공릉동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(14.4km)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방화동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(0.83)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방학동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(16.7km)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470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역촌동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(0.77)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화곡동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(1.0km)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방학동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(16.7km)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불광동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(0.83)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고덕동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(16.7km)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96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공릉동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(0.76)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공릉동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(0.7km)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상계동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(18.1km)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쌍문동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(0.83)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도봉동</a:t>
                      </a:r>
                      <a:r>
                        <a:rPr lang="en-US" altLang="ko-KR" sz="15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(18.3km)</a:t>
                      </a:r>
                      <a:endParaRPr lang="ko-KR" altLang="en-US" sz="15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15858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17A6CFA-25E7-A6D6-45B8-B33F552AB4E5}"/>
              </a:ext>
            </a:extLst>
          </p:cNvPr>
          <p:cNvSpPr txBox="1"/>
          <p:nvPr/>
        </p:nvSpPr>
        <p:spPr>
          <a:xfrm>
            <a:off x="2026084" y="1225036"/>
            <a:ext cx="4080711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[</a:t>
            </a:r>
            <a:r>
              <a:rPr lang="ko-KR" altLang="en-US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종합순위</a:t>
            </a:r>
            <a:r>
              <a:rPr lang="en-US" altLang="ko-KR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]</a:t>
            </a:r>
          </a:p>
          <a:p>
            <a:pPr algn="ctr"/>
            <a:r>
              <a:rPr lang="en-US" altLang="ko-KR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🥇신월동 🥈상계동 🥉불광동 </a:t>
            </a:r>
            <a:r>
              <a:rPr lang="ko-KR" altLang="en-US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endParaRPr lang="en-US" altLang="ko-KR" sz="2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18C516-FD94-D6F9-9B0E-E58845057852}"/>
              </a:ext>
            </a:extLst>
          </p:cNvPr>
          <p:cNvSpPr txBox="1"/>
          <p:nvPr/>
        </p:nvSpPr>
        <p:spPr>
          <a:xfrm>
            <a:off x="6257768" y="1225036"/>
            <a:ext cx="4080711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[</a:t>
            </a:r>
            <a:r>
              <a:rPr lang="ko-KR" altLang="en-US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종합순위</a:t>
            </a:r>
            <a:r>
              <a:rPr lang="en-US" altLang="ko-KR" sz="26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]</a:t>
            </a:r>
          </a:p>
          <a:p>
            <a:pPr algn="ctr"/>
            <a:r>
              <a:rPr lang="en-US" altLang="ko-KR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3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🥇마천동 🥈공항동 🥉정릉동 </a:t>
            </a:r>
            <a:r>
              <a:rPr lang="ko-KR" altLang="en-US" sz="23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endParaRPr lang="en-US" altLang="ko-KR" sz="23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0ADB10CA-19A0-6D4A-24EC-4E5ABD48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16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17594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276EFD-0571-EA4D-2448-A32CD84B2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2604" y="2375301"/>
            <a:ext cx="10515600" cy="2107397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주택의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내부적 특징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과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외부적 관계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거리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를 이용하여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회귀예측모델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을 만듦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다세대와 다가구 주거형태로 나누어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서울시내 전세가가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저평가된 지역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을 찾음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종합적인 평가로 사회초년생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학생들에게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추천할만한 입지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를 선정함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21253E-6064-A2D6-B4ED-48DECF3F4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17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65416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한계점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276EFD-0571-EA4D-2448-A32CD84B2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주거의 형태는 총 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4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가지로 분류되나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아파트와 오피스텔을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제외하고 분석을 진행함</a:t>
            </a: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</a:t>
            </a:r>
            <a:r>
              <a:rPr lang="en-US" altLang="ko-KR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EDA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작업이 양적으로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또 질적으로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부족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하여 분석에 난항을 겪음</a:t>
            </a: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저평가</a:t>
            </a:r>
            <a:r>
              <a:rPr lang="en-US" altLang="ko-KR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/</a:t>
            </a:r>
            <a:r>
              <a:rPr lang="ko-KR" altLang="en-US" sz="2400" dirty="0" err="1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고평가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여부는 모델의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정확도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 더욱 </a:t>
            </a:r>
            <a:r>
              <a:rPr lang="ko-KR" altLang="en-US" sz="2400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개선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되어야 신빙성이 있음 </a:t>
            </a:r>
            <a:endParaRPr lang="en-US" altLang="ko-KR" sz="2400" dirty="0">
              <a:highlight>
                <a:srgbClr val="DAE3F3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*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사용된 변수 외 </a:t>
            </a:r>
            <a:r>
              <a:rPr lang="ko-KR" altLang="en-US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삶의 질에 영향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을 미칠 수 있는 요소가 </a:t>
            </a:r>
            <a:r>
              <a:rPr lang="ko-KR" altLang="en-US" dirty="0" err="1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누락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되어있음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실제 주거입지를 선택하는 데에는 보다 정성적이고 개별인 요소의 평가가 필요함</a:t>
            </a: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생활소음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주거밀집도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의료인프라 등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 </a:t>
            </a:r>
            <a:endParaRPr lang="ko-KR" altLang="en-US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AE142A-8E1B-E230-A543-0D7E51C7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18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2999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9638" y="2313541"/>
            <a:ext cx="2772724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감사합니다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!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AE142A-8E1B-E230-A543-0D7E51C7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19</a:t>
            </a:fld>
            <a:endParaRPr lang="en-US" sz="1000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A1E6FA7-7A9A-E8F8-AC68-CB32EFCA2147}"/>
              </a:ext>
            </a:extLst>
          </p:cNvPr>
          <p:cNvSpPr txBox="1">
            <a:spLocks/>
          </p:cNvSpPr>
          <p:nvPr/>
        </p:nvSpPr>
        <p:spPr>
          <a:xfrm>
            <a:off x="3488022" y="3546648"/>
            <a:ext cx="706373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C</a:t>
            </a:r>
            <a:r>
              <a:rPr lang="ko-KR" altLang="en-US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팀 노준식</a:t>
            </a:r>
            <a:r>
              <a:rPr lang="en-US" altLang="ko-KR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신민환</a:t>
            </a:r>
            <a:r>
              <a:rPr lang="en-US" altLang="ko-KR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이동천</a:t>
            </a:r>
            <a:r>
              <a:rPr lang="en-US" altLang="ko-KR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최준혁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5557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DE67F-C849-AB99-D22B-E751AE355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16558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A0D49C-B84B-179C-AE0F-0CA5AD190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주제 소개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데이터 소개 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&amp; EDA</a:t>
            </a: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변수선정 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+ 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전처리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 모델과 분석</a:t>
            </a:r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결론 및 한계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CA622A-6B75-5DE9-1CCA-B02D46CF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2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63839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52FB45-40B3-DA1F-89FB-CCDA009F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645" y="139440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주제 소개 및 대상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BE0DC-3EEA-319C-6778-4D02B5E49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45" y="1465003"/>
            <a:ext cx="8503102" cy="25400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대학생을 포함한 사회초년생에게 추천하는 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&lt;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주거형태와 위치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&gt; in Seoul</a:t>
            </a:r>
          </a:p>
          <a:p>
            <a:endParaRPr lang="en-US" altLang="ko-KR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4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대상</a:t>
            </a:r>
            <a:r>
              <a:rPr lang="ko-KR" altLang="en-US" sz="4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4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4000" b="1" dirty="0">
                <a:highlight>
                  <a:srgbClr val="FFFF00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여러분</a:t>
            </a:r>
            <a:endParaRPr lang="en-US" altLang="ko-KR" sz="4000" b="1" dirty="0">
              <a:highlight>
                <a:srgbClr val="FFFF00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endParaRPr lang="en-US" altLang="ko-KR" sz="4000" b="1" dirty="0">
              <a:highlight>
                <a:srgbClr val="FFFF00"/>
              </a:highlight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en-US" altLang="ko-KR" sz="3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회사</a:t>
            </a:r>
            <a:r>
              <a:rPr lang="en-US" altLang="ko-KR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또는 정부기관이 아닌 학생</a:t>
            </a:r>
            <a:r>
              <a:rPr lang="en-US" altLang="ko-KR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사회초년생을 상대로 함</a:t>
            </a:r>
            <a:r>
              <a:rPr lang="en-US" altLang="ko-KR" sz="3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DE8FB1-1C95-3365-EFAE-B806BB26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3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22227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야외, 건물, 창문, 거리이(가) 표시된 사진&#10;&#10;자동 생성된 설명">
            <a:extLst>
              <a:ext uri="{FF2B5EF4-FFF2-40B4-BE49-F238E27FC236}">
                <a16:creationId xmlns:a16="http://schemas.microsoft.com/office/drawing/2014/main" id="{86FBF3B6-A277-7E53-E8CA-03A518227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100" y="3948795"/>
            <a:ext cx="2081270" cy="2081270"/>
          </a:xfrm>
          <a:prstGeom prst="rect">
            <a:avLst/>
          </a:prstGeom>
        </p:spPr>
      </p:pic>
      <p:pic>
        <p:nvPicPr>
          <p:cNvPr id="12" name="그림 11" descr="야외, 건물, 나무, 부지이(가) 표시된 사진&#10;&#10;자동 생성된 설명">
            <a:extLst>
              <a:ext uri="{FF2B5EF4-FFF2-40B4-BE49-F238E27FC236}">
                <a16:creationId xmlns:a16="http://schemas.microsoft.com/office/drawing/2014/main" id="{AB676E7D-9B95-CE96-E5FE-40AF13C157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906" y="3915730"/>
            <a:ext cx="2081270" cy="208127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D52FB45-40B3-DA1F-89FB-CCDA009F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645" y="139440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주제 소개 및 대상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BE0DC-3EEA-319C-6778-4D02B5E49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536" y="1678727"/>
            <a:ext cx="82453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vs 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호실의 </a:t>
            </a:r>
            <a:r>
              <a:rPr lang="ko-KR" altLang="en-US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개별등기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가 가능한가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다가구는 학생들이 거주하는 원룸의 형태가 많음</a:t>
            </a:r>
            <a:endParaRPr lang="en-US" altLang="ko-KR" sz="22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다세대는 주차장이 있으며 더 넓고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살림집 형태에 가까움</a:t>
            </a:r>
            <a:endParaRPr lang="en-US" altLang="ko-KR" sz="22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오피스텔</a:t>
            </a:r>
            <a:r>
              <a:rPr lang="en-US" altLang="ko-KR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2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아파트는 제외함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DE8FB1-1C95-3365-EFAE-B806BB26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4</a:t>
            </a:fld>
            <a:endParaRPr lang="en-US" sz="1000" dirty="0"/>
          </a:p>
        </p:txBody>
      </p:sp>
      <p:pic>
        <p:nvPicPr>
          <p:cNvPr id="8" name="그림 7" descr="건물, 창문, 야외, 부지이(가) 표시된 사진&#10;&#10;자동 생성된 설명">
            <a:extLst>
              <a:ext uri="{FF2B5EF4-FFF2-40B4-BE49-F238E27FC236}">
                <a16:creationId xmlns:a16="http://schemas.microsoft.com/office/drawing/2014/main" id="{3A32BE53-D6D9-FDFD-6444-F10DE16D8F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63" y="3948795"/>
            <a:ext cx="2081270" cy="20812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AAF74E-1C9A-AE12-AC1B-1195F847C9A0}"/>
              </a:ext>
            </a:extLst>
          </p:cNvPr>
          <p:cNvSpPr txBox="1"/>
          <p:nvPr/>
        </p:nvSpPr>
        <p:spPr>
          <a:xfrm>
            <a:off x="1582054" y="4613433"/>
            <a:ext cx="9428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벽</a:t>
            </a:r>
          </a:p>
        </p:txBody>
      </p:sp>
      <p:pic>
        <p:nvPicPr>
          <p:cNvPr id="6" name="그림 5" descr="야외, 건물, 하늘, 어안 렌즈이(가) 표시된 사진&#10;&#10;자동 생성된 설명">
            <a:extLst>
              <a:ext uri="{FF2B5EF4-FFF2-40B4-BE49-F238E27FC236}">
                <a16:creationId xmlns:a16="http://schemas.microsoft.com/office/drawing/2014/main" id="{55975691-03B5-76B5-3ECD-899AC5AB9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295" y="3948795"/>
            <a:ext cx="2081270" cy="20812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4803AF-9FD7-C702-C887-765F40341DE0}"/>
              </a:ext>
            </a:extLst>
          </p:cNvPr>
          <p:cNvSpPr txBox="1"/>
          <p:nvPr/>
        </p:nvSpPr>
        <p:spPr>
          <a:xfrm>
            <a:off x="4395486" y="4613433"/>
            <a:ext cx="9428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84B63A-8109-891E-729A-B46BE78C4C5C}"/>
              </a:ext>
            </a:extLst>
          </p:cNvPr>
          <p:cNvSpPr txBox="1"/>
          <p:nvPr/>
        </p:nvSpPr>
        <p:spPr>
          <a:xfrm>
            <a:off x="7105291" y="4613432"/>
            <a:ext cx="9428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BE0B9C-21CD-684A-640C-629E250C063D}"/>
              </a:ext>
            </a:extLst>
          </p:cNvPr>
          <p:cNvSpPr txBox="1"/>
          <p:nvPr/>
        </p:nvSpPr>
        <p:spPr>
          <a:xfrm>
            <a:off x="9815097" y="4562851"/>
            <a:ext cx="9428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연</a:t>
            </a: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C598CF7A-AC59-4723-68E9-10566C2E24BE}"/>
              </a:ext>
            </a:extLst>
          </p:cNvPr>
          <p:cNvSpPr txBox="1">
            <a:spLocks/>
          </p:cNvSpPr>
          <p:nvPr/>
        </p:nvSpPr>
        <p:spPr>
          <a:xfrm>
            <a:off x="2785658" y="5932169"/>
            <a:ext cx="2081271" cy="786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</a:t>
            </a: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683B9A8B-287C-31C9-774F-AB9FDBE8EE2E}"/>
              </a:ext>
            </a:extLst>
          </p:cNvPr>
          <p:cNvSpPr txBox="1">
            <a:spLocks/>
          </p:cNvSpPr>
          <p:nvPr/>
        </p:nvSpPr>
        <p:spPr>
          <a:xfrm>
            <a:off x="8365706" y="5932169"/>
            <a:ext cx="2081271" cy="7863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</a:t>
            </a:r>
          </a:p>
        </p:txBody>
      </p:sp>
    </p:spTree>
    <p:extLst>
      <p:ext uri="{BB962C8B-B14F-4D97-AF65-F5344CB8AC3E}">
        <p14:creationId xmlns:p14="http://schemas.microsoft.com/office/powerpoint/2010/main" val="139122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78DE3C14-9B81-7C30-83C0-CB26A7679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649" y="4443132"/>
            <a:ext cx="1591566" cy="159156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AB0457E-19E0-5E1D-31EB-5C934DFE4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163353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데이터 소개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6A132E47-FA68-6E72-F67E-B583F6B4DC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0628600"/>
              </p:ext>
            </p:extLst>
          </p:nvPr>
        </p:nvGraphicFramePr>
        <p:xfrm>
          <a:off x="909955" y="1340446"/>
          <a:ext cx="10515600" cy="2453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982845">
                  <a:extLst>
                    <a:ext uri="{9D8B030D-6E8A-4147-A177-3AD203B41FA5}">
                      <a16:colId xmlns:a16="http://schemas.microsoft.com/office/drawing/2014/main" val="1580379757"/>
                    </a:ext>
                  </a:extLst>
                </a:gridCol>
                <a:gridCol w="5532755">
                  <a:extLst>
                    <a:ext uri="{9D8B030D-6E8A-4147-A177-3AD203B41FA5}">
                      <a16:colId xmlns:a16="http://schemas.microsoft.com/office/drawing/2014/main" val="10733659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구분</a:t>
                      </a:r>
                      <a:endParaRPr lang="en-US" altLang="ko-KR" sz="2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세부내용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381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자료명</a:t>
                      </a:r>
                      <a:endParaRPr lang="en-US" altLang="ko-KR" sz="20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단독가구 부동산 실거래가 데이터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984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자료수집방법</a:t>
                      </a:r>
                      <a:endParaRPr lang="en-US" altLang="ko-KR" sz="20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국토교통부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</a:t>
                      </a:r>
                      <a:r>
                        <a:rPr lang="ko-KR" altLang="en-US" sz="2000" dirty="0" err="1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실거래가시스템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)</a:t>
                      </a:r>
                      <a:endParaRPr lang="ko-KR" altLang="en-US" sz="20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232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자료수집 단위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시군구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면적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월세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전세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 err="1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건축년도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계약기간 등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2692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관측치 수</a:t>
                      </a:r>
                      <a:endParaRPr lang="en-US" altLang="ko-KR" sz="2000" dirty="0"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129,000 *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자료수집단위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36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조사 목적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전세가격 예측</a:t>
                      </a:r>
                      <a:r>
                        <a:rPr lang="en-US" altLang="ko-KR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합리적인 주거형태와 위치 추천</a:t>
                      </a:r>
                    </a:p>
                  </a:txBody>
                  <a:tcPr marL="90214" marR="9021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714946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9CD1B2F5-6820-6271-6F88-61004BC1B684}"/>
              </a:ext>
            </a:extLst>
          </p:cNvPr>
          <p:cNvSpPr txBox="1">
            <a:spLocks/>
          </p:cNvSpPr>
          <p:nvPr/>
        </p:nvSpPr>
        <p:spPr>
          <a:xfrm>
            <a:off x="1427044" y="5820217"/>
            <a:ext cx="3631684" cy="8744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국교부</a:t>
            </a:r>
            <a:r>
              <a:rPr lang="ko-KR" altLang="en-US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공공데이터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85DDFCF-BB2F-D317-0F12-5CA24ECF8A83}"/>
              </a:ext>
            </a:extLst>
          </p:cNvPr>
          <p:cNvSpPr txBox="1">
            <a:spLocks/>
          </p:cNvSpPr>
          <p:nvPr/>
        </p:nvSpPr>
        <p:spPr>
          <a:xfrm>
            <a:off x="6832600" y="3879498"/>
            <a:ext cx="3928745" cy="593726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외부요소와의 관계적 특징</a:t>
            </a:r>
            <a:r>
              <a:rPr lang="en-US" altLang="ko-KR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거리</a:t>
            </a:r>
            <a:r>
              <a:rPr lang="en-US" altLang="ko-KR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</a:p>
        </p:txBody>
      </p:sp>
      <p:pic>
        <p:nvPicPr>
          <p:cNvPr id="12" name="그림 11" descr="클립아트, 그래픽, 상징, 만화 영화이(가) 표시된 사진&#10;&#10;자동 생성된 설명">
            <a:extLst>
              <a:ext uri="{FF2B5EF4-FFF2-40B4-BE49-F238E27FC236}">
                <a16:creationId xmlns:a16="http://schemas.microsoft.com/office/drawing/2014/main" id="{06EAD321-D858-E3E4-F1F6-40935092A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738" y="4473225"/>
            <a:ext cx="1591566" cy="1591566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E36DBC49-03EF-0CAC-2DA9-B7304A025140}"/>
              </a:ext>
            </a:extLst>
          </p:cNvPr>
          <p:cNvSpPr txBox="1">
            <a:spLocks/>
          </p:cNvSpPr>
          <p:nvPr/>
        </p:nvSpPr>
        <p:spPr>
          <a:xfrm>
            <a:off x="1349494" y="3879498"/>
            <a:ext cx="3928745" cy="593726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5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내부요소의 자체적 특징</a:t>
            </a:r>
            <a:endParaRPr lang="en-US" altLang="ko-KR" sz="2500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5A81935F-ACF7-E98A-F5E0-6BA30C46C79D}"/>
              </a:ext>
            </a:extLst>
          </p:cNvPr>
          <p:cNvSpPr txBox="1">
            <a:spLocks/>
          </p:cNvSpPr>
          <p:nvPr/>
        </p:nvSpPr>
        <p:spPr>
          <a:xfrm>
            <a:off x="6479531" y="5956521"/>
            <a:ext cx="2435980" cy="5268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Python </a:t>
            </a:r>
            <a:r>
              <a:rPr lang="en-US" altLang="ko-KR" sz="20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geopy</a:t>
            </a:r>
            <a:endParaRPr lang="ko-KR" altLang="en-US" sz="20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DB549189-847D-FE55-8692-3B5697991651}"/>
              </a:ext>
            </a:extLst>
          </p:cNvPr>
          <p:cNvSpPr txBox="1">
            <a:spLocks/>
          </p:cNvSpPr>
          <p:nvPr/>
        </p:nvSpPr>
        <p:spPr>
          <a:xfrm>
            <a:off x="8605003" y="5956521"/>
            <a:ext cx="2435980" cy="5268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Naver</a:t>
            </a:r>
          </a:p>
          <a:p>
            <a:pPr algn="ctr"/>
            <a:r>
              <a:rPr lang="en-US" altLang="ko-KR" sz="20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geocode API</a:t>
            </a:r>
            <a:endParaRPr lang="ko-KR" altLang="en-US" sz="20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pic>
        <p:nvPicPr>
          <p:cNvPr id="19" name="그림 18" descr="원, 그래픽, 다채로움, 그래픽 디자인이(가) 표시된 사진&#10;&#10;자동 생성된 설명">
            <a:extLst>
              <a:ext uri="{FF2B5EF4-FFF2-40B4-BE49-F238E27FC236}">
                <a16:creationId xmlns:a16="http://schemas.microsoft.com/office/drawing/2014/main" id="{123D0BB1-137D-BA7B-C1AD-7AD65E0C1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878" y="4473224"/>
            <a:ext cx="1414017" cy="1414017"/>
          </a:xfrm>
          <a:prstGeom prst="rect">
            <a:avLst/>
          </a:prstGeom>
        </p:spPr>
      </p:pic>
      <p:sp>
        <p:nvSpPr>
          <p:cNvPr id="23" name="곱하기 기호 22">
            <a:extLst>
              <a:ext uri="{FF2B5EF4-FFF2-40B4-BE49-F238E27FC236}">
                <a16:creationId xmlns:a16="http://schemas.microsoft.com/office/drawing/2014/main" id="{0CAE54CA-6AD0-F196-BE76-644AAC40479C}"/>
              </a:ext>
            </a:extLst>
          </p:cNvPr>
          <p:cNvSpPr/>
          <p:nvPr/>
        </p:nvSpPr>
        <p:spPr>
          <a:xfrm>
            <a:off x="5025920" y="4445004"/>
            <a:ext cx="1591566" cy="1591566"/>
          </a:xfrm>
          <a:prstGeom prst="mathMultiply">
            <a:avLst>
              <a:gd name="adj1" fmla="val 91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263139DF-67B8-E29D-8F4F-2EA996CBB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5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08321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52FB45-40B3-DA1F-89FB-CCDA009F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18255"/>
            <a:ext cx="6104255" cy="1325563"/>
          </a:xfrm>
        </p:spPr>
        <p:txBody>
          <a:bodyPr/>
          <a:lstStyle/>
          <a:p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전처리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다가구 전세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표 7">
                <a:extLst>
                  <a:ext uri="{FF2B5EF4-FFF2-40B4-BE49-F238E27FC236}">
                    <a16:creationId xmlns:a16="http://schemas.microsoft.com/office/drawing/2014/main" id="{B9A7B2F8-9879-51A1-419F-0D56CB17A06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10946962"/>
                  </p:ext>
                </p:extLst>
              </p:nvPr>
            </p:nvGraphicFramePr>
            <p:xfrm>
              <a:off x="855619" y="1828483"/>
              <a:ext cx="10569936" cy="47548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2160">
                      <a:extLst>
                        <a:ext uri="{9D8B030D-6E8A-4147-A177-3AD203B41FA5}">
                          <a16:colId xmlns:a16="http://schemas.microsoft.com/office/drawing/2014/main" val="122557594"/>
                        </a:ext>
                      </a:extLst>
                    </a:gridCol>
                    <a:gridCol w="4299344">
                      <a:extLst>
                        <a:ext uri="{9D8B030D-6E8A-4147-A177-3AD203B41FA5}">
                          <a16:colId xmlns:a16="http://schemas.microsoft.com/office/drawing/2014/main" val="3390826759"/>
                        </a:ext>
                      </a:extLst>
                    </a:gridCol>
                    <a:gridCol w="4878432">
                      <a:extLst>
                        <a:ext uri="{9D8B030D-6E8A-4147-A177-3AD203B41FA5}">
                          <a16:colId xmlns:a16="http://schemas.microsoft.com/office/drawing/2014/main" val="1607106697"/>
                        </a:ext>
                      </a:extLst>
                    </a:gridCol>
                  </a:tblGrid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변수명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원본 데이터 형태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전처리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데이터 형태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예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07265655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층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2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1(if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층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&gt;0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지상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else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반지하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58751236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건물연식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kumimoji="0" lang="en-US" altLang="ko-KR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  <a:cs typeface="+mn-cs"/>
                            </a:rPr>
                            <a:t>2013</a:t>
                          </a:r>
                          <a:endParaRPr lang="en-US" altLang="ko-KR" sz="11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10 (2023 –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건축연도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9677603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계약기간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202307~202507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3(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계약 기간을 계약 월 수로 변환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52613269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전월세구분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신규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전세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0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월세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50376197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면적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ko-KR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13.56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 xmlns:m="http://schemas.openxmlformats.org/officeDocument/2006/math">
                              <m:r>
                                <a:rPr lang="en-US" altLang="ko-KR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</m:oMath>
                          </a14:m>
                          <a:r>
                            <a:rPr lang="en-US" altLang="ko-KR" b="0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85</a:t>
                          </a:r>
                          <a:r>
                            <a:rPr lang="ko-KR" altLang="en-US" b="0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제곱미터</a:t>
                          </a:r>
                          <a:r>
                            <a:rPr lang="en-US" altLang="ko-KR" b="0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</a:t>
                          </a:r>
                          <a:r>
                            <a:rPr lang="ko-KR" altLang="en-US" b="0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또는 그대로</a:t>
                          </a:r>
                          <a:r>
                            <a:rPr lang="en-US" altLang="ko-KR" b="0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.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b="0" i="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a14:m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50335106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인접 대학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최근접대학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경희대학교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대학 이름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대학까지의 거리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76086468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인접 지하철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회기역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 역까지의 거리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07975389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gbd_km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테헤란로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3526.77(m) to 3.527(km)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78552713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cbd_km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시청역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12819.38(m) to 12.819(km)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4126413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ybd_km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여의도공원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12197.12(m) to 12.197(km)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34387436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district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서울특별시 동대문구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XXX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방위로 나눔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(CN,SE,SW,NE,NW=5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 권역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1630752"/>
                      </a:ext>
                    </a:extLst>
                  </a:tr>
                  <a:tr h="2428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전세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만원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b="1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10,000</a:t>
                          </a:r>
                          <a:endParaRPr lang="ko-KR" altLang="en-US" b="1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 xmlns:m="http://schemas.openxmlformats.org/officeDocument/2006/math">
                              <m:r>
                                <a:rPr lang="en-US" altLang="ko-KR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</m:oMath>
                          </a14:m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3</a:t>
                          </a:r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억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</a:t>
                          </a:r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또는 그대로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.</a:t>
                          </a:r>
                          <a:endParaRPr lang="ko-KR" altLang="en-US" b="1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4811983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표 7">
                <a:extLst>
                  <a:ext uri="{FF2B5EF4-FFF2-40B4-BE49-F238E27FC236}">
                    <a16:creationId xmlns:a16="http://schemas.microsoft.com/office/drawing/2014/main" id="{B9A7B2F8-9879-51A1-419F-0D56CB17A06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10946962"/>
                  </p:ext>
                </p:extLst>
              </p:nvPr>
            </p:nvGraphicFramePr>
            <p:xfrm>
              <a:off x="855619" y="1828483"/>
              <a:ext cx="10569936" cy="47548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2160">
                      <a:extLst>
                        <a:ext uri="{9D8B030D-6E8A-4147-A177-3AD203B41FA5}">
                          <a16:colId xmlns:a16="http://schemas.microsoft.com/office/drawing/2014/main" val="122557594"/>
                        </a:ext>
                      </a:extLst>
                    </a:gridCol>
                    <a:gridCol w="4299344">
                      <a:extLst>
                        <a:ext uri="{9D8B030D-6E8A-4147-A177-3AD203B41FA5}">
                          <a16:colId xmlns:a16="http://schemas.microsoft.com/office/drawing/2014/main" val="3390826759"/>
                        </a:ext>
                      </a:extLst>
                    </a:gridCol>
                    <a:gridCol w="4878432">
                      <a:extLst>
                        <a:ext uri="{9D8B030D-6E8A-4147-A177-3AD203B41FA5}">
                          <a16:colId xmlns:a16="http://schemas.microsoft.com/office/drawing/2014/main" val="1607106697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변수명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원본 데이터 형태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전처리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데이터 형태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예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0726565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층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2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1(if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층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&gt;0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지상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else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반지하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5875123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건물연식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kumimoji="0" lang="en-US" altLang="ko-KR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  <a:cs typeface="+mn-cs"/>
                            </a:rPr>
                            <a:t>2013</a:t>
                          </a:r>
                          <a:endParaRPr lang="en-US" altLang="ko-KR" sz="11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10 (2023 –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건축연도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967760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계약기간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202307~202507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3(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계약 기간을 계약 월 수로 변환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5261326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전월세구분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신규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전세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0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월세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50376197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437" t="-506667" r="-658515" b="-73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13.56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16729" t="-506667" r="-250" b="-73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5033510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인접 대학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최근접대학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경희대학교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대학 이름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대학까지의 거리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76086468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인접 지하철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</a:t>
                          </a:r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회기역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최근접 역까지의 거리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0797538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gbd_km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테헤란로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3526.77(m) to 3.527(km)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7855271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cbd_km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 시청역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12819.38(m) to 12.819(km)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412641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ybd_km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특정좌표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), 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여의도공원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en-US" altLang="ko-KR" dirty="0" err="1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lat,long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12197.12(m) to 12.197(km)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3438743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district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서울특별시 동대문구 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XXX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방위로 나눔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(CN,SE,SW,NE,NW=5</a:t>
                          </a:r>
                          <a:r>
                            <a:rPr lang="ko-KR" altLang="en-US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대 권역</a:t>
                          </a:r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163075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전세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(</a:t>
                          </a:r>
                          <a:r>
                            <a:rPr lang="ko-KR" altLang="en-US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만원</a:t>
                          </a:r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)</a:t>
                          </a:r>
                          <a:endParaRPr lang="ko-KR" altLang="en-US" b="1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b="1" dirty="0">
                              <a:solidFill>
                                <a:schemeClr val="tx1"/>
                              </a:solidFill>
                              <a:latin typeface="210 데이라잇 R" panose="02020603020101020101" pitchFamily="18" charset="-127"/>
                              <a:ea typeface="210 데이라잇 R" panose="02020603020101020101" pitchFamily="18" charset="-127"/>
                            </a:rPr>
                            <a:t>10,000</a:t>
                          </a:r>
                          <a:endParaRPr lang="ko-KR" altLang="en-US" b="1" dirty="0">
                            <a:solidFill>
                              <a:schemeClr val="tx1"/>
                            </a:solidFill>
                            <a:latin typeface="210 데이라잇 R" panose="02020603020101020101" pitchFamily="18" charset="-127"/>
                            <a:ea typeface="210 데이라잇 R" panose="02020603020101020101" pitchFamily="18" charset="-127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16729" t="-1208333" r="-250" b="-28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4811983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타원 4">
            <a:extLst>
              <a:ext uri="{FF2B5EF4-FFF2-40B4-BE49-F238E27FC236}">
                <a16:creationId xmlns:a16="http://schemas.microsoft.com/office/drawing/2014/main" id="{21296B12-6521-DC5E-DCD5-43643CAEB150}"/>
              </a:ext>
            </a:extLst>
          </p:cNvPr>
          <p:cNvSpPr/>
          <p:nvPr/>
        </p:nvSpPr>
        <p:spPr>
          <a:xfrm>
            <a:off x="7099300" y="288686"/>
            <a:ext cx="330200" cy="330200"/>
          </a:xfrm>
          <a:prstGeom prst="ellipse">
            <a:avLst/>
          </a:prstGeom>
          <a:solidFill>
            <a:srgbClr val="DAE3F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4E7F85F-E8AE-E383-AF35-841D4BEFE5A1}"/>
              </a:ext>
            </a:extLst>
          </p:cNvPr>
          <p:cNvSpPr/>
          <p:nvPr/>
        </p:nvSpPr>
        <p:spPr>
          <a:xfrm>
            <a:off x="7099300" y="743188"/>
            <a:ext cx="330200" cy="330200"/>
          </a:xfrm>
          <a:prstGeom prst="ellipse">
            <a:avLst/>
          </a:prstGeom>
          <a:solidFill>
            <a:srgbClr val="FFF2CC"/>
          </a:solidFill>
          <a:ln>
            <a:solidFill>
              <a:srgbClr val="F8CBA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C4217CD-BE7B-F62B-9EDA-462ACE9023F0}"/>
              </a:ext>
            </a:extLst>
          </p:cNvPr>
          <p:cNvSpPr/>
          <p:nvPr/>
        </p:nvSpPr>
        <p:spPr>
          <a:xfrm>
            <a:off x="7099300" y="1197690"/>
            <a:ext cx="330200" cy="330200"/>
          </a:xfrm>
          <a:prstGeom prst="ellipse">
            <a:avLst/>
          </a:prstGeom>
          <a:solidFill>
            <a:srgbClr val="F8CBA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74A040-0024-831A-B952-EAA195CABDDC}"/>
              </a:ext>
            </a:extLst>
          </p:cNvPr>
          <p:cNvSpPr txBox="1"/>
          <p:nvPr/>
        </p:nvSpPr>
        <p:spPr>
          <a:xfrm>
            <a:off x="7429500" y="274637"/>
            <a:ext cx="27911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회귀분석의 독립변수로 사용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3D472B-724F-4D12-3BF2-CE691C10EB08}"/>
              </a:ext>
            </a:extLst>
          </p:cNvPr>
          <p:cNvSpPr txBox="1"/>
          <p:nvPr/>
        </p:nvSpPr>
        <p:spPr>
          <a:xfrm>
            <a:off x="7429500" y="709200"/>
            <a:ext cx="32736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결과의 설명과 제약조건식에 사용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CE750D-2790-6E1B-6D09-66842EDC1A25}"/>
              </a:ext>
            </a:extLst>
          </p:cNvPr>
          <p:cNvSpPr txBox="1"/>
          <p:nvPr/>
        </p:nvSpPr>
        <p:spPr>
          <a:xfrm>
            <a:off x="7429500" y="1143763"/>
            <a:ext cx="27911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회귀분석의 종속변수로 사용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5EB12400-163D-5D01-8D24-33C27FF69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6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34921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52FB45-40B3-DA1F-89FB-CCDA009F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18255"/>
            <a:ext cx="10659110" cy="1325563"/>
          </a:xfrm>
        </p:spPr>
        <p:txBody>
          <a:bodyPr/>
          <a:lstStyle/>
          <a:p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변수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BE0DC-3EEA-319C-6778-4D02B5E49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57" y="1080559"/>
            <a:ext cx="10659110" cy="1637047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Domain Knowledge ~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인터뷰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공인중개사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면적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건물노후정도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계약기간 이외에도 추가적으로 역세권 및 </a:t>
            </a:r>
            <a:r>
              <a:rPr lang="ko-KR" altLang="en-US" sz="2400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학세권</a:t>
            </a:r>
            <a:endParaRPr lang="en-US" altLang="ko-KR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그리고 업무지구로부터의 거리 등이 변수가 될 수 있음</a:t>
            </a:r>
            <a:r>
              <a:rPr lang="en-US" altLang="ko-KR" sz="2400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</a:p>
        </p:txBody>
      </p:sp>
      <p:pic>
        <p:nvPicPr>
          <p:cNvPr id="7" name="그림 6" descr="텍스트, 실내, 가구, 선반이(가) 표시된 사진&#10;&#10;자동 생성된 설명">
            <a:extLst>
              <a:ext uri="{FF2B5EF4-FFF2-40B4-BE49-F238E27FC236}">
                <a16:creationId xmlns:a16="http://schemas.microsoft.com/office/drawing/2014/main" id="{20555713-FF23-5B47-82CA-B869160D1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315" y="2979515"/>
            <a:ext cx="3294351" cy="2473051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9A7B2F8-9879-51A1-419F-0D56CB17A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129562"/>
              </p:ext>
            </p:extLst>
          </p:nvPr>
        </p:nvGraphicFramePr>
        <p:xfrm>
          <a:off x="811031" y="5738282"/>
          <a:ext cx="10569937" cy="8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6081">
                  <a:extLst>
                    <a:ext uri="{9D8B030D-6E8A-4147-A177-3AD203B41FA5}">
                      <a16:colId xmlns:a16="http://schemas.microsoft.com/office/drawing/2014/main" val="122557594"/>
                    </a:ext>
                  </a:extLst>
                </a:gridCol>
                <a:gridCol w="1483901">
                  <a:extLst>
                    <a:ext uri="{9D8B030D-6E8A-4147-A177-3AD203B41FA5}">
                      <a16:colId xmlns:a16="http://schemas.microsoft.com/office/drawing/2014/main" val="3390826759"/>
                    </a:ext>
                  </a:extLst>
                </a:gridCol>
                <a:gridCol w="1509991">
                  <a:extLst>
                    <a:ext uri="{9D8B030D-6E8A-4147-A177-3AD203B41FA5}">
                      <a16:colId xmlns:a16="http://schemas.microsoft.com/office/drawing/2014/main" val="610869161"/>
                    </a:ext>
                  </a:extLst>
                </a:gridCol>
                <a:gridCol w="1509991">
                  <a:extLst>
                    <a:ext uri="{9D8B030D-6E8A-4147-A177-3AD203B41FA5}">
                      <a16:colId xmlns:a16="http://schemas.microsoft.com/office/drawing/2014/main" val="4184513949"/>
                    </a:ext>
                  </a:extLst>
                </a:gridCol>
                <a:gridCol w="1509991">
                  <a:extLst>
                    <a:ext uri="{9D8B030D-6E8A-4147-A177-3AD203B41FA5}">
                      <a16:colId xmlns:a16="http://schemas.microsoft.com/office/drawing/2014/main" val="1008500305"/>
                    </a:ext>
                  </a:extLst>
                </a:gridCol>
                <a:gridCol w="1509991">
                  <a:extLst>
                    <a:ext uri="{9D8B030D-6E8A-4147-A177-3AD203B41FA5}">
                      <a16:colId xmlns:a16="http://schemas.microsoft.com/office/drawing/2014/main" val="1666139685"/>
                    </a:ext>
                  </a:extLst>
                </a:gridCol>
                <a:gridCol w="1509991">
                  <a:extLst>
                    <a:ext uri="{9D8B030D-6E8A-4147-A177-3AD203B41FA5}">
                      <a16:colId xmlns:a16="http://schemas.microsoft.com/office/drawing/2014/main" val="1897310178"/>
                    </a:ext>
                  </a:extLst>
                </a:gridCol>
              </a:tblGrid>
              <a:tr h="242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변수</a:t>
                      </a:r>
                      <a:endParaRPr lang="en-US" altLang="ko-KR" sz="1500" b="1" dirty="0">
                        <a:solidFill>
                          <a:schemeClr val="bg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면적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건물연식</a:t>
                      </a:r>
                      <a:endParaRPr lang="ko-KR" altLang="en-US" sz="1500" b="1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역세권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학세권</a:t>
                      </a:r>
                      <a:endParaRPr lang="ko-KR" altLang="en-US" sz="1500" b="1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업무중심과의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지역</a:t>
                      </a:r>
                      <a:r>
                        <a:rPr lang="en-US" altLang="ko-KR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(5</a:t>
                      </a:r>
                      <a:r>
                        <a:rPr lang="ko-KR" altLang="en-US" sz="1500" b="1" dirty="0" err="1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대권역</a:t>
                      </a:r>
                      <a:r>
                        <a:rPr lang="en-US" altLang="ko-KR" sz="1500" b="1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)</a:t>
                      </a:r>
                      <a:endParaRPr lang="ko-KR" altLang="en-US" sz="1500" b="1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7265655"/>
                  </a:ext>
                </a:extLst>
              </a:tr>
              <a:tr h="242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전세가와의</a:t>
                      </a:r>
                      <a:endParaRPr lang="en-US" altLang="ko-KR" sz="1500" dirty="0">
                        <a:solidFill>
                          <a:schemeClr val="bg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상관관계</a:t>
                      </a:r>
                      <a:endParaRPr lang="en-US" altLang="ko-KR" sz="1500" dirty="0">
                        <a:solidFill>
                          <a:schemeClr val="bg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0.4261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-0.2515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-0.0256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0.1820</a:t>
                      </a:r>
                      <a:endParaRPr lang="ko-KR" altLang="en-US" sz="1500" b="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0.0184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210 데이라잇 R" panose="02020603020101020101" pitchFamily="18" charset="-127"/>
                          <a:ea typeface="210 데이라잇 R" panose="02020603020101020101" pitchFamily="18" charset="-127"/>
                        </a:rPr>
                        <a:t>???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210 데이라잇 R" panose="02020603020101020101" pitchFamily="18" charset="-127"/>
                        <a:ea typeface="210 데이라잇 R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201789"/>
                  </a:ext>
                </a:extLst>
              </a:tr>
            </a:tbl>
          </a:graphicData>
        </a:graphic>
      </p:graphicFrame>
      <p:pic>
        <p:nvPicPr>
          <p:cNvPr id="10" name="그림 9" descr="텍스트, 건물, 야외, 표지판이(가) 표시된 사진&#10;&#10;자동 생성된 설명">
            <a:extLst>
              <a:ext uri="{FF2B5EF4-FFF2-40B4-BE49-F238E27FC236}">
                <a16:creationId xmlns:a16="http://schemas.microsoft.com/office/drawing/2014/main" id="{93EC8906-5325-3764-1364-B6ED26A08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035" y="2472797"/>
            <a:ext cx="2106529" cy="2808705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BAADE7D8-6EBE-CB39-0295-EEC2F82AE4BF}"/>
              </a:ext>
            </a:extLst>
          </p:cNvPr>
          <p:cNvGrpSpPr/>
          <p:nvPr/>
        </p:nvGrpSpPr>
        <p:grpSpPr>
          <a:xfrm>
            <a:off x="6142083" y="2584806"/>
            <a:ext cx="5283472" cy="2867760"/>
            <a:chOff x="6364311" y="2324869"/>
            <a:chExt cx="5283472" cy="286776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4785BEC-0459-60A3-BFA3-306D9CC78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64311" y="3308678"/>
              <a:ext cx="5283472" cy="1149409"/>
            </a:xfrm>
            <a:prstGeom prst="rect">
              <a:avLst/>
            </a:prstGeom>
          </p:spPr>
        </p:pic>
        <p:sp>
          <p:nvSpPr>
            <p:cNvPr id="6" name="액자 5">
              <a:extLst>
                <a:ext uri="{FF2B5EF4-FFF2-40B4-BE49-F238E27FC236}">
                  <a16:creationId xmlns:a16="http://schemas.microsoft.com/office/drawing/2014/main" id="{61747FF4-03BA-99DE-B936-0B93F69D3BED}"/>
                </a:ext>
              </a:extLst>
            </p:cNvPr>
            <p:cNvSpPr/>
            <p:nvPr/>
          </p:nvSpPr>
          <p:spPr>
            <a:xfrm>
              <a:off x="7099300" y="3197679"/>
              <a:ext cx="774700" cy="1371405"/>
            </a:xfrm>
            <a:prstGeom prst="frame">
              <a:avLst>
                <a:gd name="adj1" fmla="val 4808"/>
              </a:avLst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3FB3343-C6A7-F9FD-D2E6-0670D84A0A9E}"/>
                </a:ext>
              </a:extLst>
            </p:cNvPr>
            <p:cNvGrpSpPr/>
            <p:nvPr/>
          </p:nvGrpSpPr>
          <p:grpSpPr>
            <a:xfrm>
              <a:off x="8917147" y="4683458"/>
              <a:ext cx="88900" cy="509171"/>
              <a:chOff x="8801100" y="4737100"/>
              <a:chExt cx="88900" cy="509171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EC07F0EE-EC1B-0ED2-A59D-E343B2749DFE}"/>
                  </a:ext>
                </a:extLst>
              </p:cNvPr>
              <p:cNvSpPr/>
              <p:nvPr/>
            </p:nvSpPr>
            <p:spPr>
              <a:xfrm>
                <a:off x="8801100" y="4737100"/>
                <a:ext cx="88900" cy="889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A1A247D5-EA42-B393-B43B-9DC8D5A66B35}"/>
                  </a:ext>
                </a:extLst>
              </p:cNvPr>
              <p:cNvSpPr/>
              <p:nvPr/>
            </p:nvSpPr>
            <p:spPr>
              <a:xfrm>
                <a:off x="8801100" y="4949060"/>
                <a:ext cx="88900" cy="889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23A7D843-4D9A-BEE3-42C0-28781732884E}"/>
                  </a:ext>
                </a:extLst>
              </p:cNvPr>
              <p:cNvSpPr/>
              <p:nvPr/>
            </p:nvSpPr>
            <p:spPr>
              <a:xfrm>
                <a:off x="8801100" y="5157371"/>
                <a:ext cx="88900" cy="889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A95651-E891-A0D3-46F7-0618F2F56301}"/>
                </a:ext>
              </a:extLst>
            </p:cNvPr>
            <p:cNvSpPr txBox="1"/>
            <p:nvPr/>
          </p:nvSpPr>
          <p:spPr>
            <a:xfrm>
              <a:off x="6991487" y="2324869"/>
              <a:ext cx="43688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강남소재 </a:t>
              </a:r>
              <a:r>
                <a:rPr lang="en-US" altLang="ko-KR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4</a:t>
              </a:r>
              <a:r>
                <a:rPr lang="ko-KR" altLang="en-US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년제 </a:t>
              </a:r>
              <a:r>
                <a:rPr lang="ko-KR" altLang="en-US" sz="24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대학 </a:t>
              </a:r>
              <a:r>
                <a:rPr lang="en-US" altLang="ko-KR" sz="24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‘0’</a:t>
              </a:r>
              <a:r>
                <a:rPr lang="ko-KR" altLang="en-US" sz="2400" b="1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개</a:t>
              </a:r>
              <a:r>
                <a:rPr lang="en-US" altLang="ko-KR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 +</a:t>
              </a:r>
            </a:p>
            <a:p>
              <a:pPr algn="ctr"/>
              <a:r>
                <a:rPr lang="ko-KR" altLang="en-US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또</a:t>
              </a:r>
              <a:r>
                <a:rPr lang="en-US" altLang="ko-KR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, </a:t>
              </a:r>
              <a:r>
                <a:rPr lang="ko-KR" altLang="en-US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그 자체로 강력한 지가 견인 요인</a:t>
              </a:r>
              <a:r>
                <a:rPr lang="en-US" altLang="ko-KR" sz="2400" dirty="0"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!</a:t>
              </a:r>
              <a:endParaRPr lang="ko-KR" altLang="en-US" sz="2400" dirty="0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19B514E-7F4A-FC63-AD2E-724A11A2A7E3}"/>
              </a:ext>
            </a:extLst>
          </p:cNvPr>
          <p:cNvSpPr txBox="1"/>
          <p:nvPr/>
        </p:nvSpPr>
        <p:spPr>
          <a:xfrm rot="20456073">
            <a:off x="7643624" y="5397335"/>
            <a:ext cx="774700" cy="459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주의</a:t>
            </a:r>
            <a:r>
              <a:rPr lang="en-US" altLang="ko-KR" sz="2400" dirty="0">
                <a:solidFill>
                  <a:srgbClr val="FF000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!</a:t>
            </a:r>
            <a:endParaRPr lang="ko-KR" altLang="en-US" sz="2400" dirty="0">
              <a:solidFill>
                <a:srgbClr val="FF000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F4FA58-2388-3136-F568-68E5A3D2F599}"/>
              </a:ext>
            </a:extLst>
          </p:cNvPr>
          <p:cNvSpPr txBox="1"/>
          <p:nvPr/>
        </p:nvSpPr>
        <p:spPr>
          <a:xfrm rot="20456073">
            <a:off x="9156239" y="5409726"/>
            <a:ext cx="774700" cy="459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주의</a:t>
            </a:r>
            <a:r>
              <a:rPr lang="en-US" altLang="ko-KR" sz="2400" dirty="0">
                <a:solidFill>
                  <a:srgbClr val="FF000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!</a:t>
            </a:r>
            <a:endParaRPr lang="ko-KR" altLang="en-US" sz="2400" dirty="0">
              <a:solidFill>
                <a:srgbClr val="FF000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432A9D-9532-D5E6-88FA-4167112F4916}"/>
              </a:ext>
            </a:extLst>
          </p:cNvPr>
          <p:cNvSpPr txBox="1"/>
          <p:nvPr/>
        </p:nvSpPr>
        <p:spPr>
          <a:xfrm rot="20456073">
            <a:off x="10870957" y="5409727"/>
            <a:ext cx="774700" cy="459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0070C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추가</a:t>
            </a:r>
            <a:r>
              <a:rPr lang="en-US" altLang="ko-KR" sz="2400" dirty="0">
                <a:solidFill>
                  <a:srgbClr val="0070C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!</a:t>
            </a:r>
            <a:endParaRPr lang="ko-KR" altLang="en-US" sz="2400" dirty="0">
              <a:solidFill>
                <a:srgbClr val="0070C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D3DA5E94-19BF-1EFE-EB80-8C4056A7F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7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5127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414B42A2-A695-7AEC-BBF2-8E0D6D96F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12" y="3311029"/>
            <a:ext cx="9534525" cy="26479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56C003E-F442-D46D-C886-455D639A3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38" y="909204"/>
            <a:ext cx="9363075" cy="25527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EDA-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평균 전세가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만원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390A-7934-AADB-C805-87C93B9CF148}"/>
              </a:ext>
            </a:extLst>
          </p:cNvPr>
          <p:cNvSpPr txBox="1"/>
          <p:nvPr/>
        </p:nvSpPr>
        <p:spPr>
          <a:xfrm>
            <a:off x="8767521" y="1102433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DAE3F3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전세가격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62CF99-87CB-4284-DDB2-0AFFBDCFFBA3}"/>
              </a:ext>
            </a:extLst>
          </p:cNvPr>
          <p:cNvSpPr txBox="1"/>
          <p:nvPr/>
        </p:nvSpPr>
        <p:spPr>
          <a:xfrm>
            <a:off x="8767521" y="3625950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highlight>
                  <a:srgbClr val="FFF2CC"/>
                </a:highlight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전세가격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B50DA-FDCA-E138-4FA0-22B79AD683ED}"/>
              </a:ext>
            </a:extLst>
          </p:cNvPr>
          <p:cNvSpPr txBox="1"/>
          <p:nvPr/>
        </p:nvSpPr>
        <p:spPr>
          <a:xfrm>
            <a:off x="1063678" y="6195928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일반적으로 다가구보다 다세대가 비쌈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7FEBE0-AD3C-65F7-7FAC-43ABCF41C197}"/>
              </a:ext>
            </a:extLst>
          </p:cNvPr>
          <p:cNvSpPr txBox="1"/>
          <p:nvPr/>
        </p:nvSpPr>
        <p:spPr>
          <a:xfrm>
            <a:off x="7571823" y="6195928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동남권의 다가구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가격격차가 큼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A558B18-92AD-DF60-E3F3-60EB7C510C9F}"/>
              </a:ext>
            </a:extLst>
          </p:cNvPr>
          <p:cNvGrpSpPr/>
          <p:nvPr/>
        </p:nvGrpSpPr>
        <p:grpSpPr>
          <a:xfrm>
            <a:off x="2012838" y="2351386"/>
            <a:ext cx="8013964" cy="556820"/>
            <a:chOff x="2012838" y="2351386"/>
            <a:chExt cx="8013964" cy="55682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47F103-553D-CEEF-DDA3-DDA95D69AC3E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E6252E-5DD6-1DC9-8FA0-CF47E2D60CDB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E128FBD-F2C6-DB99-DE67-2BAF4126B262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759CBD-265A-1E59-A8F9-B0AFD8373825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87B5B45-E6BB-25B1-9ED7-644544E17C5D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DE286C7-0DF4-238E-A66B-EBAC4475B22A}"/>
              </a:ext>
            </a:extLst>
          </p:cNvPr>
          <p:cNvGrpSpPr/>
          <p:nvPr/>
        </p:nvGrpSpPr>
        <p:grpSpPr>
          <a:xfrm>
            <a:off x="2012838" y="4739282"/>
            <a:ext cx="8013964" cy="556820"/>
            <a:chOff x="2012838" y="2351386"/>
            <a:chExt cx="8013964" cy="55682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DF45A5-7993-6B77-701F-2BC6E6A31658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EF30507-E604-8EB0-FB0D-8075AA69FE9C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A34D454-4A18-71C3-E822-817C814539F3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BD7916-4B34-5C57-121B-A5C7EECAA6F1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31DBBAE-3455-5995-A6B1-5597B267712A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45070EA-09B7-5C5A-53EE-DA7E703088CE}"/>
              </a:ext>
            </a:extLst>
          </p:cNvPr>
          <p:cNvSpPr txBox="1"/>
          <p:nvPr/>
        </p:nvSpPr>
        <p:spPr>
          <a:xfrm>
            <a:off x="4843198" y="6175632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2.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 별 격차가 드러남</a:t>
            </a: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D9D5A837-299C-9E72-CCA3-404D1425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8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70362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BCA7DAD2-2FC8-38B1-333F-B9134B785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00" y="3382114"/>
            <a:ext cx="9534525" cy="24098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BAC0B37-988F-7DEF-A0E2-88954C12B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723" y="1131836"/>
            <a:ext cx="9515475" cy="218122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35F0D9-48CB-E632-97ED-6DF7EEA7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659110" cy="1325563"/>
          </a:xfrm>
        </p:spPr>
        <p:txBody>
          <a:bodyPr/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EDA-</a:t>
            </a:r>
            <a:r>
              <a:rPr lang="ko-KR" altLang="en-US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평균 면적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평방미터</a:t>
            </a:r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1C9A3-4063-4DDD-6D57-12EC673CFA26}"/>
              </a:ext>
            </a:extLst>
          </p:cNvPr>
          <p:cNvSpPr txBox="1"/>
          <p:nvPr/>
        </p:nvSpPr>
        <p:spPr>
          <a:xfrm>
            <a:off x="8841793" y="1204149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면적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EE200-EC0F-D3DA-F811-27E20086B622}"/>
              </a:ext>
            </a:extLst>
          </p:cNvPr>
          <p:cNvSpPr txBox="1"/>
          <p:nvPr/>
        </p:nvSpPr>
        <p:spPr>
          <a:xfrm>
            <a:off x="8841793" y="3413122"/>
            <a:ext cx="377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다세대 </a:t>
            </a:r>
            <a:r>
              <a:rPr lang="ko-KR" altLang="en-US" b="1" dirty="0" err="1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권역별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면적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평균</a:t>
            </a:r>
            <a:r>
              <a:rPr lang="en-US" altLang="ko-KR" b="1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</a:t>
            </a:r>
            <a:endParaRPr lang="ko-KR" altLang="en-US" b="1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6F173-CD1C-9737-91AB-2B17E3556FB9}"/>
              </a:ext>
            </a:extLst>
          </p:cNvPr>
          <p:cNvSpPr txBox="1"/>
          <p:nvPr/>
        </p:nvSpPr>
        <p:spPr>
          <a:xfrm>
            <a:off x="1253516" y="6148669"/>
            <a:ext cx="468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1.</a:t>
            </a:r>
            <a:r>
              <a:rPr lang="ko-KR" altLang="en-US" dirty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다가구보다 다세대의 평균면적이 권역별로 비슷함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BCC436B-76F4-CAF9-D208-B0ACD60AB15A}"/>
              </a:ext>
            </a:extLst>
          </p:cNvPr>
          <p:cNvGrpSpPr/>
          <p:nvPr/>
        </p:nvGrpSpPr>
        <p:grpSpPr>
          <a:xfrm>
            <a:off x="2012838" y="2351386"/>
            <a:ext cx="8013964" cy="556820"/>
            <a:chOff x="2012838" y="2351386"/>
            <a:chExt cx="8013964" cy="5568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ADB4B9-E730-328A-CD5D-5F45D85586DE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7B50952-DA72-34F1-5A87-77C9481874E2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FA319A8-8617-7586-5538-D067704D171E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A034342-22AD-078A-5E97-5814BBF8A9B2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5C61EA-4C0C-0D7B-E5A5-C571AD5F9417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A5866FE-833C-1557-E3E9-E4E18E103C97}"/>
              </a:ext>
            </a:extLst>
          </p:cNvPr>
          <p:cNvGrpSpPr/>
          <p:nvPr/>
        </p:nvGrpSpPr>
        <p:grpSpPr>
          <a:xfrm>
            <a:off x="2012838" y="4739282"/>
            <a:ext cx="8013964" cy="556820"/>
            <a:chOff x="2012838" y="2351386"/>
            <a:chExt cx="8013964" cy="55682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A27B5A1-E103-515F-E13F-510AC3F59EA9}"/>
                </a:ext>
              </a:extLst>
            </p:cNvPr>
            <p:cNvSpPr txBox="1"/>
            <p:nvPr/>
          </p:nvSpPr>
          <p:spPr>
            <a:xfrm>
              <a:off x="2012838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도심권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79E8C44-1D20-7791-2E64-8BC21EBD1608}"/>
                </a:ext>
              </a:extLst>
            </p:cNvPr>
            <p:cNvSpPr txBox="1"/>
            <p:nvPr/>
          </p:nvSpPr>
          <p:spPr>
            <a:xfrm>
              <a:off x="3743579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5B9B6AB-F527-3A7A-9D9C-E7ED2E5728DA}"/>
                </a:ext>
              </a:extLst>
            </p:cNvPr>
            <p:cNvSpPr txBox="1"/>
            <p:nvPr/>
          </p:nvSpPr>
          <p:spPr>
            <a:xfrm>
              <a:off x="5454601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 err="1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서북권</a:t>
              </a:r>
              <a:endParaRPr lang="ko-KR" altLang="en-US" sz="3000" b="1" dirty="0">
                <a:solidFill>
                  <a:srgbClr val="FFF2CC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B2E0A0E-F951-1F06-4E06-89607B53D2F5}"/>
                </a:ext>
              </a:extLst>
            </p:cNvPr>
            <p:cNvSpPr txBox="1"/>
            <p:nvPr/>
          </p:nvSpPr>
          <p:spPr>
            <a:xfrm>
              <a:off x="7175482" y="2351386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동남권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7F71ABD-D89F-40F6-C07E-46BF84B68356}"/>
                </a:ext>
              </a:extLst>
            </p:cNvPr>
            <p:cNvSpPr txBox="1"/>
            <p:nvPr/>
          </p:nvSpPr>
          <p:spPr>
            <a:xfrm>
              <a:off x="8896364" y="2354208"/>
              <a:ext cx="113043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000" b="1" dirty="0">
                  <a:solidFill>
                    <a:srgbClr val="FFF2CC"/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서남권</a:t>
              </a:r>
            </a:p>
          </p:txBody>
        </p:sp>
      </p:grpSp>
      <p:sp>
        <p:nvSpPr>
          <p:cNvPr id="41" name="슬라이드 번호 개체 틀 40">
            <a:extLst>
              <a:ext uri="{FF2B5EF4-FFF2-40B4-BE49-F238E27FC236}">
                <a16:creationId xmlns:a16="http://schemas.microsoft.com/office/drawing/2014/main" id="{D444BD70-03ED-12FB-859C-7EDE5508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9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40628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1048</TotalTime>
  <Words>1816</Words>
  <Application>Microsoft Office PowerPoint</Application>
  <PresentationFormat>와이드스크린</PresentationFormat>
  <Paragraphs>384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210 데이라잇 R</vt:lpstr>
      <vt:lpstr>AppleSDGothicNeoH00</vt:lpstr>
      <vt:lpstr>맑은 고딕</vt:lpstr>
      <vt:lpstr>코트라 볼드체</vt:lpstr>
      <vt:lpstr>Arial</vt:lpstr>
      <vt:lpstr>Cambria Math</vt:lpstr>
      <vt:lpstr>Office 테마</vt:lpstr>
      <vt:lpstr>사회초년생(+대학생)에게  추천하는 주거형태와 위치</vt:lpstr>
      <vt:lpstr>목차</vt:lpstr>
      <vt:lpstr>주제 소개 및 대상</vt:lpstr>
      <vt:lpstr>주제 소개 및 대상</vt:lpstr>
      <vt:lpstr>데이터 소개</vt:lpstr>
      <vt:lpstr>전처리(다세대 다가구 전세)</vt:lpstr>
      <vt:lpstr>변수 선정</vt:lpstr>
      <vt:lpstr>EDA-권역별 평균 전세가(만원) </vt:lpstr>
      <vt:lpstr>EDA-권역별 평균 면적(평방미터) </vt:lpstr>
      <vt:lpstr>EDA-권역별 평균 건물연식(년) </vt:lpstr>
      <vt:lpstr>1.회귀모델(전세가격 예측)</vt:lpstr>
      <vt:lpstr>1-1.가성비가 좋은 동네는?</vt:lpstr>
      <vt:lpstr>2.회귀모델(학세권 영향 분석)</vt:lpstr>
      <vt:lpstr>2-1.학교 근처 다가구는 피해라</vt:lpstr>
      <vt:lpstr>3.각 업무중심과의 거리 고려</vt:lpstr>
      <vt:lpstr>3-1. 종합 동네 순위(1~3) </vt:lpstr>
      <vt:lpstr>결론</vt:lpstr>
      <vt:lpstr>한계점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사회초년생(+대학생)에게  추천하는 주거형태와 위치</dc:title>
  <dc:creator>노준식</dc:creator>
  <cp:lastModifiedBy>최준혁</cp:lastModifiedBy>
  <cp:revision>27</cp:revision>
  <dcterms:created xsi:type="dcterms:W3CDTF">2023-12-12T04:10:56Z</dcterms:created>
  <dcterms:modified xsi:type="dcterms:W3CDTF">2023-12-13T04:58:55Z</dcterms:modified>
</cp:coreProperties>
</file>

<file path=docProps/thumbnail.jpeg>
</file>